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3" r:id="rId1"/>
  </p:sldMasterIdLst>
  <p:notesMasterIdLst>
    <p:notesMasterId r:id="rId37"/>
  </p:notesMasterIdLst>
  <p:sldIdLst>
    <p:sldId id="256" r:id="rId2"/>
    <p:sldId id="311" r:id="rId3"/>
    <p:sldId id="258" r:id="rId4"/>
    <p:sldId id="284" r:id="rId5"/>
    <p:sldId id="285" r:id="rId6"/>
    <p:sldId id="286" r:id="rId7"/>
    <p:sldId id="265" r:id="rId8"/>
    <p:sldId id="271" r:id="rId9"/>
    <p:sldId id="272" r:id="rId10"/>
    <p:sldId id="287" r:id="rId11"/>
    <p:sldId id="300" r:id="rId12"/>
    <p:sldId id="289" r:id="rId13"/>
    <p:sldId id="290" r:id="rId14"/>
    <p:sldId id="291" r:id="rId15"/>
    <p:sldId id="295" r:id="rId16"/>
    <p:sldId id="296" r:id="rId17"/>
    <p:sldId id="297" r:id="rId18"/>
    <p:sldId id="292" r:id="rId19"/>
    <p:sldId id="298" r:id="rId20"/>
    <p:sldId id="288" r:id="rId21"/>
    <p:sldId id="299" r:id="rId22"/>
    <p:sldId id="301" r:id="rId23"/>
    <p:sldId id="302" r:id="rId24"/>
    <p:sldId id="304" r:id="rId25"/>
    <p:sldId id="303" r:id="rId26"/>
    <p:sldId id="305" r:id="rId27"/>
    <p:sldId id="309" r:id="rId28"/>
    <p:sldId id="310" r:id="rId29"/>
    <p:sldId id="266" r:id="rId30"/>
    <p:sldId id="261" r:id="rId31"/>
    <p:sldId id="312" r:id="rId32"/>
    <p:sldId id="314" r:id="rId33"/>
    <p:sldId id="315" r:id="rId34"/>
    <p:sldId id="283" r:id="rId35"/>
    <p:sldId id="264" r:id="rId36"/>
  </p:sldIdLst>
  <p:sldSz cx="11104563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349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교원 김" initials="교김" lastIdx="1" clrIdx="0">
    <p:extLst>
      <p:ext uri="{19B8F6BF-5375-455C-9EA6-DF929625EA0E}">
        <p15:presenceInfo xmlns:p15="http://schemas.microsoft.com/office/powerpoint/2012/main" userId="22c46b319e4c04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9" autoAdjust="0"/>
    <p:restoredTop sz="90000"/>
  </p:normalViewPr>
  <p:slideViewPr>
    <p:cSldViewPr snapToObjects="1">
      <p:cViewPr varScale="1">
        <p:scale>
          <a:sx n="90" d="100"/>
          <a:sy n="90" d="100"/>
        </p:scale>
        <p:origin x="60" y="1320"/>
      </p:cViewPr>
      <p:guideLst>
        <p:guide orient="horz" pos="2155"/>
        <p:guide pos="349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E0A05-82B7-455F-9C1B-3E622E096695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1143000"/>
            <a:ext cx="4997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A4EFC-044B-40C9-9826-C4E9B22C41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087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A4EFC-044B-40C9-9826-C4E9B22C418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660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DD904-B3F9-513F-1991-2E3D9830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285255-575E-23AB-754A-9245B66027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949460-6F18-9740-C083-C90846436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E6A7DA-9686-E42C-4F0A-AF757BEEEB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A4EFC-044B-40C9-9826-C4E9B22C418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050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32783" y="2130425"/>
            <a:ext cx="943821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65567" y="3886200"/>
            <a:ext cx="777265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2025-05-27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1103786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2025-05-27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5188" y="274638"/>
            <a:ext cx="9993407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602429" y="2214563"/>
            <a:ext cx="5898905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2025-05-27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050245" y="274638"/>
            <a:ext cx="2498351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55188" y="274638"/>
            <a:ext cx="7309993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2025-05-27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2025-05-27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2025-05-27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7121" y="4406900"/>
            <a:ext cx="943821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77121" y="2906713"/>
            <a:ext cx="943821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2025-05-27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55188" y="1600200"/>
            <a:ext cx="490417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44424" y="1600200"/>
            <a:ext cx="490417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2025-05-27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2025-05-27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553765" y="1643063"/>
            <a:ext cx="9993407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2025-05-27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55188" y="1600200"/>
            <a:ext cx="4904171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5644424" y="1600200"/>
            <a:ext cx="4904171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553765" y="3984220"/>
            <a:ext cx="4904171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643000" y="3984220"/>
            <a:ext cx="4904171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2025-05-27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76419" y="4800600"/>
            <a:ext cx="666227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176419" y="612775"/>
            <a:ext cx="666227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76419" y="5367338"/>
            <a:ext cx="666227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2025-05-27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55188" y="274638"/>
            <a:ext cx="9993407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55188" y="1600200"/>
            <a:ext cx="9993407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55188" y="6356350"/>
            <a:ext cx="2590883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2025-05-27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793793" y="6356350"/>
            <a:ext cx="3516198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957714" y="6356350"/>
            <a:ext cx="2590883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568146" y="2492883"/>
            <a:ext cx="257594" cy="3627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8804" y="0"/>
            <a:ext cx="11161395" cy="689412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11263" y="755904"/>
            <a:ext cx="25206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Bold"/>
                <a:ea typeface="나눔스퀘어_ac Bold"/>
              </a:rPr>
              <a:t>ICT </a:t>
            </a:r>
            <a:r>
              <a:rPr lang="ko-KR" altLang="en-US" sz="1400">
                <a:solidFill>
                  <a:srgbClr val="0F3158"/>
                </a:solidFill>
                <a:latin typeface="나눔스퀘어_ac Bold"/>
                <a:ea typeface="나눔스퀘어_ac Bold"/>
              </a:rPr>
              <a:t>캡스톤 디자인 최종 발표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43317" y="1862709"/>
            <a:ext cx="9505644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300">
                <a:solidFill>
                  <a:srgbClr val="0F3158"/>
                </a:solidFill>
                <a:latin typeface="나눔스퀘어 ExtraBold"/>
                <a:ea typeface="나눔스퀘어 ExtraBold"/>
              </a:rPr>
              <a:t>드론 정밀 착륙 유도 장치 개발</a:t>
            </a:r>
            <a:endParaRPr lang="en-US" altLang="ko-KR" sz="5300">
              <a:solidFill>
                <a:srgbClr val="0F3158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3318" y="3777615"/>
            <a:ext cx="35284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Bold"/>
                <a:ea typeface="나눔스퀘어_ac Bold"/>
              </a:rPr>
              <a:t>ICT </a:t>
            </a:r>
            <a:r>
              <a:rPr lang="ko-KR" altLang="en-US" sz="1400">
                <a:solidFill>
                  <a:srgbClr val="0F3158"/>
                </a:solidFill>
                <a:latin typeface="나눔스퀘어_ac Bold"/>
                <a:ea typeface="나눔스퀘어_ac Bold"/>
              </a:rPr>
              <a:t>융합학부 </a:t>
            </a:r>
            <a:r>
              <a:rPr lang="en-US" altLang="ko-KR" sz="1400">
                <a:solidFill>
                  <a:srgbClr val="0F3158"/>
                </a:solidFill>
                <a:latin typeface="나눔스퀘어_ac Bold"/>
                <a:ea typeface="나눔스퀘어_ac Bold"/>
              </a:rPr>
              <a:t>/ 2018045323</a:t>
            </a:r>
            <a:r>
              <a:rPr lang="ko-KR" altLang="en-US" sz="1400">
                <a:solidFill>
                  <a:srgbClr val="0F3158"/>
                </a:solidFill>
                <a:latin typeface="나눔스퀘어_ac Bold"/>
                <a:ea typeface="나눔스퀘어_ac Bold"/>
              </a:rPr>
              <a:t> </a:t>
            </a:r>
            <a:r>
              <a:rPr lang="en-US" altLang="ko-KR" sz="1400">
                <a:solidFill>
                  <a:srgbClr val="0F3158"/>
                </a:solidFill>
                <a:latin typeface="나눔스퀘어_ac Bold"/>
                <a:ea typeface="나눔스퀘어_ac Bold"/>
              </a:rPr>
              <a:t>/</a:t>
            </a:r>
            <a:r>
              <a:rPr lang="ko-KR" altLang="en-US" sz="1400">
                <a:solidFill>
                  <a:srgbClr val="0F3158"/>
                </a:solidFill>
                <a:latin typeface="나눔스퀘어_ac Bold"/>
                <a:ea typeface="나눔스퀘어_ac Bold"/>
              </a:rPr>
              <a:t> 김교원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91399" y="4869180"/>
            <a:ext cx="3168396" cy="320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>
                <a:solidFill>
                  <a:schemeClr val="lt1"/>
                </a:solidFill>
                <a:latin typeface="나눔스퀘어_ac Bold"/>
                <a:ea typeface="나눔스퀘어_ac Bold"/>
              </a:rPr>
              <a:t>05.20.2025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13B27-0DF0-0F35-AD71-FCBC20F93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EDD3B2F2-6B6A-9B8E-BBAB-E4100C724B15}"/>
              </a:ext>
            </a:extLst>
          </p:cNvPr>
          <p:cNvCxnSpPr>
            <a:cxnSpLocks/>
            <a:endCxn id="122" idx="0"/>
          </p:cNvCxnSpPr>
          <p:nvPr/>
        </p:nvCxnSpPr>
        <p:spPr>
          <a:xfrm>
            <a:off x="3431938" y="1845162"/>
            <a:ext cx="0" cy="7664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828B598-8082-1481-4211-AFE6C5158BE8}"/>
              </a:ext>
            </a:extLst>
          </p:cNvPr>
          <p:cNvSpPr/>
          <p:nvPr/>
        </p:nvSpPr>
        <p:spPr>
          <a:xfrm>
            <a:off x="485865" y="3645030"/>
            <a:ext cx="5596165" cy="2952409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21E8490-4A1A-1739-7F52-1A90E5C8D0D2}"/>
              </a:ext>
            </a:extLst>
          </p:cNvPr>
          <p:cNvSpPr/>
          <p:nvPr/>
        </p:nvSpPr>
        <p:spPr>
          <a:xfrm>
            <a:off x="6416401" y="1687531"/>
            <a:ext cx="4445001" cy="4405839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A94C1871-8EEC-2606-8B96-9956886F1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555" y="3774635"/>
            <a:ext cx="3026471" cy="10452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D0BA45-EC73-C157-B696-0A314FDAD408}"/>
              </a:ext>
            </a:extLst>
          </p:cNvPr>
          <p:cNvSpPr txBox="1"/>
          <p:nvPr/>
        </p:nvSpPr>
        <p:spPr>
          <a:xfrm>
            <a:off x="9124299" y="392049"/>
            <a:ext cx="1832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ICT </a:t>
            </a:r>
            <a:r>
              <a:rPr lang="ko-KR" altLang="en-US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캡스톤 디자인 최종 발표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C8920FA-F7B2-CBD2-1FCF-4E1C30BFBC5A}"/>
              </a:ext>
            </a:extLst>
          </p:cNvPr>
          <p:cNvSpPr/>
          <p:nvPr/>
        </p:nvSpPr>
        <p:spPr>
          <a:xfrm>
            <a:off x="1015651" y="5013220"/>
            <a:ext cx="1872260" cy="115103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Laptop</a:t>
            </a:r>
          </a:p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&lt;APP&gt;  MissionPlanner</a:t>
            </a:r>
            <a:endParaRPr lang="ko-KR" altLang="en-US">
              <a:noFill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6A2D51-7561-4286-6FDD-B00020842C40}"/>
              </a:ext>
            </a:extLst>
          </p:cNvPr>
          <p:cNvSpPr/>
          <p:nvPr/>
        </p:nvSpPr>
        <p:spPr>
          <a:xfrm>
            <a:off x="3752031" y="5013220"/>
            <a:ext cx="2145557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 Micro</a:t>
            </a:r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63137D-0FCA-3151-96F6-6A2F6DE6CD60}"/>
              </a:ext>
            </a:extLst>
          </p:cNvPr>
          <p:cNvSpPr/>
          <p:nvPr/>
        </p:nvSpPr>
        <p:spPr>
          <a:xfrm>
            <a:off x="3749359" y="5856259"/>
            <a:ext cx="1003803" cy="456885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Joysticks</a:t>
            </a:r>
            <a:endParaRPr lang="ko-KR" altLang="en-US" sz="1400">
              <a:noFill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7461F7-1F20-7AF5-A446-FB348A01E432}"/>
              </a:ext>
            </a:extLst>
          </p:cNvPr>
          <p:cNvSpPr/>
          <p:nvPr/>
        </p:nvSpPr>
        <p:spPr>
          <a:xfrm>
            <a:off x="1459218" y="1282566"/>
            <a:ext cx="2442735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FC</a:t>
            </a:r>
            <a:endParaRPr lang="ko-KR" altLang="en-US">
              <a:noFill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B927497-C66B-E1A1-CD86-6967FAABC21C}"/>
              </a:ext>
            </a:extLst>
          </p:cNvPr>
          <p:cNvSpPr/>
          <p:nvPr/>
        </p:nvSpPr>
        <p:spPr>
          <a:xfrm>
            <a:off x="1015651" y="3950316"/>
            <a:ext cx="1266693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Sik Telemetry</a:t>
            </a:r>
            <a:endParaRPr lang="ko-KR" altLang="en-US">
              <a:noFill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ADD6F9-1962-635D-7A12-A0255F4EFC3E}"/>
              </a:ext>
            </a:extLst>
          </p:cNvPr>
          <p:cNvSpPr/>
          <p:nvPr/>
        </p:nvSpPr>
        <p:spPr>
          <a:xfrm>
            <a:off x="7120846" y="3847209"/>
            <a:ext cx="3154608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RaspberryPi 5</a:t>
            </a:r>
            <a:endParaRPr lang="ko-KR" altLang="en-US">
              <a:noFill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3AF94EB-93D3-88EA-4759-963F3F4B5705}"/>
              </a:ext>
            </a:extLst>
          </p:cNvPr>
          <p:cNvSpPr/>
          <p:nvPr/>
        </p:nvSpPr>
        <p:spPr>
          <a:xfrm>
            <a:off x="4893785" y="5851924"/>
            <a:ext cx="1003803" cy="456885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Buttons</a:t>
            </a:r>
            <a:endParaRPr lang="ko-KR" altLang="en-US" sz="1400">
              <a:noFill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656E7-EEBC-45DF-6F52-9AEF5D82BFE6}"/>
              </a:ext>
            </a:extLst>
          </p:cNvPr>
          <p:cNvSpPr txBox="1"/>
          <p:nvPr/>
        </p:nvSpPr>
        <p:spPr>
          <a:xfrm>
            <a:off x="3077696" y="4981889"/>
            <a:ext cx="447558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HID</a:t>
            </a:r>
            <a:endParaRPr lang="ko-KR" altLang="en-US" sz="120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367B08B-17DB-C4A2-DCF8-83ADD68D60DD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648997" y="4526396"/>
            <a:ext cx="1" cy="4868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DD7A8BD-F6D8-F77A-6795-7F443BF8BDAB}"/>
              </a:ext>
            </a:extLst>
          </p:cNvPr>
          <p:cNvSpPr txBox="1"/>
          <p:nvPr/>
        </p:nvSpPr>
        <p:spPr>
          <a:xfrm>
            <a:off x="1648997" y="4608475"/>
            <a:ext cx="48923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USB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237D73F-B990-36C0-9610-7BFC2EF34047}"/>
              </a:ext>
            </a:extLst>
          </p:cNvPr>
          <p:cNvSpPr/>
          <p:nvPr/>
        </p:nvSpPr>
        <p:spPr>
          <a:xfrm>
            <a:off x="1459218" y="2326932"/>
            <a:ext cx="1266693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Sik Telemetry</a:t>
            </a:r>
            <a:endParaRPr lang="ko-KR" altLang="en-US">
              <a:noFill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590DF0-BA10-C6DE-586C-A672B2BC5925}"/>
              </a:ext>
            </a:extLst>
          </p:cNvPr>
          <p:cNvSpPr txBox="1"/>
          <p:nvPr/>
        </p:nvSpPr>
        <p:spPr>
          <a:xfrm>
            <a:off x="2092565" y="1925626"/>
            <a:ext cx="48923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USB</a:t>
            </a:r>
            <a:endParaRPr lang="ko-KR" altLang="en-US" sz="12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50C2A81-DB9D-D0CE-6181-0480A65FC078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2092564" y="1866845"/>
            <a:ext cx="1" cy="46008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2C8C2C-F955-139E-013E-618BDE754739}"/>
              </a:ext>
            </a:extLst>
          </p:cNvPr>
          <p:cNvSpPr/>
          <p:nvPr/>
        </p:nvSpPr>
        <p:spPr>
          <a:xfrm>
            <a:off x="8772836" y="4813872"/>
            <a:ext cx="1502618" cy="774864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Portable Display</a:t>
            </a:r>
            <a:endParaRPr lang="ko-KR" altLang="en-US">
              <a:noFill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B111191-1D65-18E0-37AB-6696E776ACCE}"/>
              </a:ext>
            </a:extLst>
          </p:cNvPr>
          <p:cNvSpPr/>
          <p:nvPr/>
        </p:nvSpPr>
        <p:spPr>
          <a:xfrm>
            <a:off x="7120846" y="2149295"/>
            <a:ext cx="1266693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Camera</a:t>
            </a:r>
          </a:p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</a:t>
            </a:r>
            <a:endParaRPr lang="ko-KR" altLang="en-US">
              <a:noFill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8024B6E-4C0D-96FD-BA36-B36247060594}"/>
              </a:ext>
            </a:extLst>
          </p:cNvPr>
          <p:cNvSpPr/>
          <p:nvPr/>
        </p:nvSpPr>
        <p:spPr>
          <a:xfrm>
            <a:off x="7120846" y="3012639"/>
            <a:ext cx="3154608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Hailo Ai Hat (YoloV8n)</a:t>
            </a:r>
            <a:endParaRPr lang="ko-KR" altLang="en-US">
              <a:noFill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34BDB2C-1CAE-46DA-6FF6-440A57C29787}"/>
              </a:ext>
            </a:extLst>
          </p:cNvPr>
          <p:cNvCxnSpPr>
            <a:cxnSpLocks/>
            <a:stCxn id="22" idx="0"/>
            <a:endCxn id="46" idx="2"/>
          </p:cNvCxnSpPr>
          <p:nvPr/>
        </p:nvCxnSpPr>
        <p:spPr>
          <a:xfrm flipV="1">
            <a:off x="8698150" y="3588719"/>
            <a:ext cx="0" cy="25849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3462BD0C-C512-4E29-5E0A-C27CDE28117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887911" y="5301260"/>
            <a:ext cx="864120" cy="287477"/>
          </a:xfrm>
          <a:prstGeom prst="bentConnector3">
            <a:avLst>
              <a:gd name="adj1" fmla="val 50820"/>
            </a:avLst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DEC95EB8-B84B-3836-FD8F-BF13B5D21BC9}"/>
              </a:ext>
            </a:extLst>
          </p:cNvPr>
          <p:cNvCxnSpPr>
            <a:cxnSpLocks/>
            <a:stCxn id="4" idx="0"/>
            <a:endCxn id="22" idx="1"/>
          </p:cNvCxnSpPr>
          <p:nvPr/>
        </p:nvCxnSpPr>
        <p:spPr>
          <a:xfrm rot="5400000" flipH="1" flipV="1">
            <a:off x="5533843" y="3426217"/>
            <a:ext cx="877971" cy="2296036"/>
          </a:xfrm>
          <a:prstGeom prst="bent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6DA310D-A164-A264-865D-5C1CC71B0696}"/>
              </a:ext>
            </a:extLst>
          </p:cNvPr>
          <p:cNvSpPr txBox="1"/>
          <p:nvPr/>
        </p:nvSpPr>
        <p:spPr>
          <a:xfrm>
            <a:off x="5077868" y="3815281"/>
            <a:ext cx="1608133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I2C / Command line</a:t>
            </a:r>
            <a:endParaRPr lang="ko-KR" altLang="en-US" sz="1200"/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A323FE66-8471-6451-DFBB-1F7EB1626BEF}"/>
              </a:ext>
            </a:extLst>
          </p:cNvPr>
          <p:cNvCxnSpPr>
            <a:cxnSpLocks/>
          </p:cNvCxnSpPr>
          <p:nvPr/>
        </p:nvCxnSpPr>
        <p:spPr>
          <a:xfrm flipV="1">
            <a:off x="5074185" y="4293447"/>
            <a:ext cx="2046661" cy="719773"/>
          </a:xfrm>
          <a:prstGeom prst="bentConnector3">
            <a:avLst>
              <a:gd name="adj1" fmla="val -912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5000BF5-697D-CF7D-A9A6-FB0DD89786BC}"/>
              </a:ext>
            </a:extLst>
          </p:cNvPr>
          <p:cNvSpPr txBox="1"/>
          <p:nvPr/>
        </p:nvSpPr>
        <p:spPr>
          <a:xfrm>
            <a:off x="5094622" y="4293447"/>
            <a:ext cx="135966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Interrupt </a:t>
            </a:r>
          </a:p>
          <a:p>
            <a:r>
              <a:rPr lang="en-US" altLang="ko-KR" sz="1200"/>
              <a:t>Emergency Stop</a:t>
            </a:r>
            <a:endParaRPr lang="ko-KR" altLang="en-US" sz="1200"/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03E98F21-A8B0-4E2E-CD7E-AF8EC98AD717}"/>
              </a:ext>
            </a:extLst>
          </p:cNvPr>
          <p:cNvCxnSpPr>
            <a:cxnSpLocks/>
            <a:stCxn id="46" idx="0"/>
            <a:endCxn id="44" idx="3"/>
          </p:cNvCxnSpPr>
          <p:nvPr/>
        </p:nvCxnSpPr>
        <p:spPr>
          <a:xfrm rot="16200000" flipV="1">
            <a:off x="8255193" y="2569681"/>
            <a:ext cx="575304" cy="310611"/>
          </a:xfrm>
          <a:prstGeom prst="bent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21F3DD60-ACF5-9BE8-3285-C0EFB4F43BA9}"/>
              </a:ext>
            </a:extLst>
          </p:cNvPr>
          <p:cNvCxnSpPr>
            <a:cxnSpLocks/>
            <a:stCxn id="22" idx="2"/>
            <a:endCxn id="41" idx="0"/>
          </p:cNvCxnSpPr>
          <p:nvPr/>
        </p:nvCxnSpPr>
        <p:spPr>
          <a:xfrm rot="16200000" flipH="1">
            <a:off x="8915856" y="4205582"/>
            <a:ext cx="390583" cy="82599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EE0DA04-AB96-AB36-6F5C-B55E13502EBF}"/>
              </a:ext>
            </a:extLst>
          </p:cNvPr>
          <p:cNvSpPr txBox="1"/>
          <p:nvPr/>
        </p:nvSpPr>
        <p:spPr>
          <a:xfrm>
            <a:off x="9524146" y="4448205"/>
            <a:ext cx="57419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HDMI</a:t>
            </a:r>
            <a:endParaRPr lang="ko-KR" altLang="en-US" sz="1200"/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E29762AA-409F-5AA4-F58C-40B73BD7D019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7784073" y="4531352"/>
            <a:ext cx="396621" cy="18049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04EF60A-606F-1776-F2A2-8CF14B61A129}"/>
              </a:ext>
            </a:extLst>
          </p:cNvPr>
          <p:cNvSpPr/>
          <p:nvPr/>
        </p:nvSpPr>
        <p:spPr>
          <a:xfrm>
            <a:off x="7140826" y="4819910"/>
            <a:ext cx="1502618" cy="774864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Battery</a:t>
            </a:r>
          </a:p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(QC3.0)</a:t>
            </a:r>
            <a:endParaRPr lang="ko-KR" altLang="en-US">
              <a:noFill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32A009-5BB6-4E1E-E238-E29A663398DA}"/>
              </a:ext>
            </a:extLst>
          </p:cNvPr>
          <p:cNvSpPr txBox="1"/>
          <p:nvPr/>
        </p:nvSpPr>
        <p:spPr>
          <a:xfrm>
            <a:off x="7102787" y="4462585"/>
            <a:ext cx="697627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8V / 3A</a:t>
            </a:r>
            <a:endParaRPr lang="ko-KR" altLang="en-US" sz="1200"/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6CC1F125-83F6-BF0C-A1CB-1CE998A7D140}"/>
              </a:ext>
            </a:extLst>
          </p:cNvPr>
          <p:cNvCxnSpPr>
            <a:cxnSpLocks/>
            <a:stCxn id="3" idx="2"/>
            <a:endCxn id="41" idx="2"/>
          </p:cNvCxnSpPr>
          <p:nvPr/>
        </p:nvCxnSpPr>
        <p:spPr>
          <a:xfrm rot="5400000" flipH="1" flipV="1">
            <a:off x="5450204" y="2090313"/>
            <a:ext cx="575517" cy="7572364"/>
          </a:xfrm>
          <a:prstGeom prst="bentConnector3">
            <a:avLst>
              <a:gd name="adj1" fmla="val -4800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8EAC8D09-9CA8-F3B7-6AB6-E1FF2241072D}"/>
              </a:ext>
            </a:extLst>
          </p:cNvPr>
          <p:cNvSpPr txBox="1"/>
          <p:nvPr/>
        </p:nvSpPr>
        <p:spPr>
          <a:xfrm>
            <a:off x="7867922" y="6145359"/>
            <a:ext cx="1656223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C type USB - 5V / 3A</a:t>
            </a:r>
            <a:endParaRPr lang="ko-KR" altLang="en-US" sz="12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B4BD70B-56FD-7A05-A81B-BFAF87CC7C86}"/>
              </a:ext>
            </a:extLst>
          </p:cNvPr>
          <p:cNvSpPr txBox="1"/>
          <p:nvPr/>
        </p:nvSpPr>
        <p:spPr>
          <a:xfrm>
            <a:off x="7796382" y="1491923"/>
            <a:ext cx="198074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/>
              <a:t>Precision</a:t>
            </a:r>
            <a:r>
              <a:rPr lang="ko-KR" altLang="en-US" b="1"/>
              <a:t>　</a:t>
            </a:r>
            <a:r>
              <a:rPr lang="en-US" altLang="ko-KR" b="1"/>
              <a:t>Landing Station</a:t>
            </a:r>
            <a:endParaRPr lang="ko-KR" altLang="en-US" b="1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1D4F94-D8A6-AF50-2272-D09DD703F558}"/>
              </a:ext>
            </a:extLst>
          </p:cNvPr>
          <p:cNvSpPr/>
          <p:nvPr/>
        </p:nvSpPr>
        <p:spPr>
          <a:xfrm>
            <a:off x="468028" y="1065042"/>
            <a:ext cx="5429560" cy="2002755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A2286DE-63F8-5E79-8F07-05D6C094260B}"/>
              </a:ext>
            </a:extLst>
          </p:cNvPr>
          <p:cNvCxnSpPr>
            <a:cxnSpLocks/>
            <a:stCxn id="35" idx="2"/>
            <a:endCxn id="21" idx="0"/>
          </p:cNvCxnSpPr>
          <p:nvPr/>
        </p:nvCxnSpPr>
        <p:spPr>
          <a:xfrm flipH="1">
            <a:off x="1648998" y="2903012"/>
            <a:ext cx="443567" cy="104730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69D7A382-4C73-0F2D-5075-8C75B11A02D6}"/>
              </a:ext>
            </a:extLst>
          </p:cNvPr>
          <p:cNvSpPr txBox="1"/>
          <p:nvPr/>
        </p:nvSpPr>
        <p:spPr>
          <a:xfrm>
            <a:off x="1109722" y="3214927"/>
            <a:ext cx="731290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433Mhz</a:t>
            </a:r>
            <a:endParaRPr lang="ko-KR" altLang="en-US" sz="12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A59A329-2121-C78D-A089-5AAC34C96860}"/>
              </a:ext>
            </a:extLst>
          </p:cNvPr>
          <p:cNvSpPr txBox="1"/>
          <p:nvPr/>
        </p:nvSpPr>
        <p:spPr>
          <a:xfrm>
            <a:off x="1700155" y="829568"/>
            <a:ext cx="19807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Drone</a:t>
            </a:r>
            <a:endParaRPr lang="ko-KR" altLang="en-US" b="1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528EA05-645C-7595-FA8C-6C7BD7257423}"/>
              </a:ext>
            </a:extLst>
          </p:cNvPr>
          <p:cNvSpPr txBox="1"/>
          <p:nvPr/>
        </p:nvSpPr>
        <p:spPr>
          <a:xfrm>
            <a:off x="2353444" y="3445949"/>
            <a:ext cx="19807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GCS (</a:t>
            </a:r>
            <a:r>
              <a:rPr lang="ko-KR" altLang="en-US" b="1"/>
              <a:t>조종단</a:t>
            </a:r>
            <a:r>
              <a:rPr lang="en-US" altLang="ko-KR" b="1"/>
              <a:t>)</a:t>
            </a:r>
            <a:endParaRPr lang="ko-KR" altLang="en-US" b="1"/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9D2E5BF-9B32-85BC-9B39-817B125AB805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4251261" y="5588735"/>
            <a:ext cx="2671" cy="2675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504E204-4727-D89C-42D2-10B1417D227C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5395686" y="5576298"/>
            <a:ext cx="1" cy="27562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482EC9C-B40F-D88A-92A8-D994264D99E7}"/>
              </a:ext>
            </a:extLst>
          </p:cNvPr>
          <p:cNvSpPr/>
          <p:nvPr/>
        </p:nvSpPr>
        <p:spPr>
          <a:xfrm>
            <a:off x="2969860" y="2081887"/>
            <a:ext cx="901040" cy="3913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ESC (4)</a:t>
            </a:r>
            <a:endParaRPr lang="ko-KR" altLang="en-US">
              <a:noFill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E9AE130-7FC5-3935-3B55-3A240291DEE9}"/>
              </a:ext>
            </a:extLst>
          </p:cNvPr>
          <p:cNvSpPr/>
          <p:nvPr/>
        </p:nvSpPr>
        <p:spPr>
          <a:xfrm>
            <a:off x="2981418" y="2611659"/>
            <a:ext cx="901040" cy="39138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Motor (4)</a:t>
            </a:r>
            <a:endParaRPr lang="ko-KR" altLang="en-US" sz="1400">
              <a:noFill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04B668B-9019-2291-414D-893D83E794A5}"/>
              </a:ext>
            </a:extLst>
          </p:cNvPr>
          <p:cNvSpPr txBox="1"/>
          <p:nvPr/>
        </p:nvSpPr>
        <p:spPr>
          <a:xfrm>
            <a:off x="3453192" y="1818761"/>
            <a:ext cx="550151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PWM</a:t>
            </a:r>
            <a:endParaRPr lang="ko-KR" altLang="en-US" sz="1200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4F0FF91-2B1C-A1CC-B842-6B1D7928B1E9}"/>
              </a:ext>
            </a:extLst>
          </p:cNvPr>
          <p:cNvSpPr/>
          <p:nvPr/>
        </p:nvSpPr>
        <p:spPr>
          <a:xfrm>
            <a:off x="4132811" y="2184374"/>
            <a:ext cx="1187782" cy="826814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Distribution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Board</a:t>
            </a:r>
            <a:endParaRPr lang="ko-KR" altLang="en-US" sz="14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AC0C666-4750-D606-C623-65F730EC8FD6}"/>
              </a:ext>
            </a:extLst>
          </p:cNvPr>
          <p:cNvSpPr/>
          <p:nvPr/>
        </p:nvSpPr>
        <p:spPr>
          <a:xfrm>
            <a:off x="3951693" y="1271259"/>
            <a:ext cx="1250959" cy="584279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Battery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(4s1p)</a:t>
            </a:r>
            <a:endParaRPr lang="ko-KR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BFFBB0BE-F4DF-781D-3438-82118A355970}"/>
              </a:ext>
            </a:extLst>
          </p:cNvPr>
          <p:cNvCxnSpPr>
            <a:cxnSpLocks/>
            <a:stCxn id="131" idx="2"/>
            <a:endCxn id="130" idx="0"/>
          </p:cNvCxnSpPr>
          <p:nvPr/>
        </p:nvCxnSpPr>
        <p:spPr>
          <a:xfrm rot="16200000" flipH="1">
            <a:off x="4487519" y="1945191"/>
            <a:ext cx="328836" cy="14952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7D096BC-00AB-AF79-1FCB-DA196109ECEF}"/>
              </a:ext>
            </a:extLst>
          </p:cNvPr>
          <p:cNvSpPr/>
          <p:nvPr/>
        </p:nvSpPr>
        <p:spPr>
          <a:xfrm>
            <a:off x="564724" y="1282566"/>
            <a:ext cx="821568" cy="1620445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</a:t>
            </a:r>
          </a:p>
          <a:p>
            <a:pPr algn="ctr"/>
            <a:r>
              <a:rPr lang="en-US" altLang="ko-KR"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(GPS..)</a:t>
            </a:r>
            <a:endParaRPr lang="ko-KR" altLang="en-US" sz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1D4A2-DE86-0623-DC2A-7DE2D4B6F790}"/>
              </a:ext>
            </a:extLst>
          </p:cNvPr>
          <p:cNvSpPr txBox="1"/>
          <p:nvPr/>
        </p:nvSpPr>
        <p:spPr>
          <a:xfrm>
            <a:off x="491722" y="670130"/>
            <a:ext cx="13163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rgbClr val="A9AAAA"/>
                </a:solidFill>
                <a:latin typeface="나눔스퀘어_ac Bold"/>
                <a:ea typeface="나눔스퀘어_ac Bold"/>
              </a:rPr>
              <a:t>아이디어 구체화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0C3F49-0030-131B-5A59-724202646EE2}"/>
              </a:ext>
            </a:extLst>
          </p:cNvPr>
          <p:cNvSpPr/>
          <p:nvPr/>
        </p:nvSpPr>
        <p:spPr>
          <a:xfrm>
            <a:off x="439255" y="392049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836E15-E4B9-EE99-6A6D-C971739A6C58}"/>
              </a:ext>
            </a:extLst>
          </p:cNvPr>
          <p:cNvSpPr txBox="1"/>
          <p:nvPr/>
        </p:nvSpPr>
        <p:spPr>
          <a:xfrm>
            <a:off x="488186" y="392049"/>
            <a:ext cx="9076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02.</a:t>
            </a:r>
            <a:r>
              <a:rPr lang="ko-KR" altLang="en-US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 개발 </a:t>
            </a:r>
          </a:p>
        </p:txBody>
      </p:sp>
    </p:spTree>
    <p:extLst>
      <p:ext uri="{BB962C8B-B14F-4D97-AF65-F5344CB8AC3E}">
        <p14:creationId xmlns:p14="http://schemas.microsoft.com/office/powerpoint/2010/main" val="265787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31BFD-9FAB-79AA-6DCA-9CE12F1C1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F06ADDF-9F59-599A-A316-D9AEE2150CF2}"/>
              </a:ext>
            </a:extLst>
          </p:cNvPr>
          <p:cNvSpPr txBox="1"/>
          <p:nvPr/>
        </p:nvSpPr>
        <p:spPr>
          <a:xfrm>
            <a:off x="500033" y="392049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02.</a:t>
            </a:r>
            <a:r>
              <a:rPr lang="ko-KR" altLang="en-US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 개발 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5B72B2-8480-3033-A1AA-A27B0337F6DC}"/>
              </a:ext>
            </a:extLst>
          </p:cNvPr>
          <p:cNvSpPr txBox="1"/>
          <p:nvPr/>
        </p:nvSpPr>
        <p:spPr>
          <a:xfrm>
            <a:off x="9124299" y="392049"/>
            <a:ext cx="1832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ICT </a:t>
            </a:r>
            <a:r>
              <a:rPr lang="ko-KR" altLang="en-US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캡스톤 디자인 최종 발표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37A4B37-884D-FA24-D765-F6C6E251137F}"/>
              </a:ext>
            </a:extLst>
          </p:cNvPr>
          <p:cNvSpPr/>
          <p:nvPr/>
        </p:nvSpPr>
        <p:spPr>
          <a:xfrm>
            <a:off x="439255" y="392049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20160E-49C3-0D0C-8591-DC7955E3BDB1}"/>
              </a:ext>
            </a:extLst>
          </p:cNvPr>
          <p:cNvSpPr txBox="1"/>
          <p:nvPr/>
        </p:nvSpPr>
        <p:spPr>
          <a:xfrm>
            <a:off x="523406" y="670130"/>
            <a:ext cx="4924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rgbClr val="A9AAAA"/>
                </a:solidFill>
                <a:latin typeface="나눔스퀘어_ac Bold"/>
                <a:ea typeface="나눔스퀘어_ac Bold"/>
              </a:rPr>
              <a:t>드론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C7E5726-B590-C4ED-0782-B8DB43F32F52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3431938" y="1845162"/>
            <a:ext cx="0" cy="7664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6501295-9AA4-734A-3B32-C467EB6BAB01}"/>
              </a:ext>
            </a:extLst>
          </p:cNvPr>
          <p:cNvSpPr/>
          <p:nvPr/>
        </p:nvSpPr>
        <p:spPr>
          <a:xfrm>
            <a:off x="1459218" y="2326932"/>
            <a:ext cx="1266693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Sik Telemetry</a:t>
            </a:r>
            <a:endParaRPr lang="ko-KR" altLang="en-US">
              <a:noFill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418826-100E-C862-8D7C-EE506327BA2B}"/>
              </a:ext>
            </a:extLst>
          </p:cNvPr>
          <p:cNvSpPr txBox="1"/>
          <p:nvPr/>
        </p:nvSpPr>
        <p:spPr>
          <a:xfrm>
            <a:off x="2092565" y="1925626"/>
            <a:ext cx="48923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USB</a:t>
            </a:r>
            <a:endParaRPr lang="ko-KR" altLang="en-US" sz="12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D4211EE-DB22-5E71-927F-C60F9B7F1E96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2092564" y="1866845"/>
            <a:ext cx="1" cy="46008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B602522-B508-2F40-3C78-DE417E35381C}"/>
              </a:ext>
            </a:extLst>
          </p:cNvPr>
          <p:cNvSpPr/>
          <p:nvPr/>
        </p:nvSpPr>
        <p:spPr>
          <a:xfrm>
            <a:off x="468028" y="1065042"/>
            <a:ext cx="5429560" cy="2002755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63B033-6692-45CA-877C-B4FCD3C0583B}"/>
              </a:ext>
            </a:extLst>
          </p:cNvPr>
          <p:cNvSpPr txBox="1"/>
          <p:nvPr/>
        </p:nvSpPr>
        <p:spPr>
          <a:xfrm>
            <a:off x="1700155" y="829568"/>
            <a:ext cx="19807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Drone</a:t>
            </a:r>
            <a:endParaRPr lang="ko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043F680-DA8F-8394-6EAA-F52E4B250ECD}"/>
              </a:ext>
            </a:extLst>
          </p:cNvPr>
          <p:cNvSpPr/>
          <p:nvPr/>
        </p:nvSpPr>
        <p:spPr>
          <a:xfrm>
            <a:off x="2969860" y="2081887"/>
            <a:ext cx="901040" cy="3913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ESC (4)</a:t>
            </a:r>
            <a:endParaRPr lang="ko-KR" altLang="en-US">
              <a:noFill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591502A-4DEF-2C5E-BD14-94974B7DECA5}"/>
              </a:ext>
            </a:extLst>
          </p:cNvPr>
          <p:cNvSpPr/>
          <p:nvPr/>
        </p:nvSpPr>
        <p:spPr>
          <a:xfrm>
            <a:off x="2981418" y="2611659"/>
            <a:ext cx="901040" cy="39138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Motor (4)</a:t>
            </a:r>
            <a:endParaRPr lang="ko-KR" altLang="en-US" sz="1400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E7B965-5F52-6931-C883-11DBD8F84FA2}"/>
              </a:ext>
            </a:extLst>
          </p:cNvPr>
          <p:cNvSpPr txBox="1"/>
          <p:nvPr/>
        </p:nvSpPr>
        <p:spPr>
          <a:xfrm>
            <a:off x="3453192" y="1818761"/>
            <a:ext cx="550151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PWM</a:t>
            </a:r>
            <a:endParaRPr lang="ko-KR" altLang="en-US" sz="12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DE7291C-B875-0789-56C7-F1F58E8A0FE8}"/>
              </a:ext>
            </a:extLst>
          </p:cNvPr>
          <p:cNvSpPr/>
          <p:nvPr/>
        </p:nvSpPr>
        <p:spPr>
          <a:xfrm>
            <a:off x="4132811" y="2184374"/>
            <a:ext cx="1187782" cy="826814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Distribution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Board</a:t>
            </a:r>
            <a:endParaRPr lang="ko-KR" altLang="en-US" sz="14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42752DD-9708-AD04-E094-561B7D8D7817}"/>
              </a:ext>
            </a:extLst>
          </p:cNvPr>
          <p:cNvSpPr/>
          <p:nvPr/>
        </p:nvSpPr>
        <p:spPr>
          <a:xfrm>
            <a:off x="3951693" y="1271259"/>
            <a:ext cx="1250959" cy="584279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Battery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(4s1p)</a:t>
            </a:r>
            <a:endParaRPr lang="ko-KR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8BCA9CB-7C55-FBEA-B87B-FD3CE6B615B4}"/>
              </a:ext>
            </a:extLst>
          </p:cNvPr>
          <p:cNvCxnSpPr>
            <a:cxnSpLocks/>
            <a:stCxn id="45" idx="2"/>
            <a:endCxn id="44" idx="0"/>
          </p:cNvCxnSpPr>
          <p:nvPr/>
        </p:nvCxnSpPr>
        <p:spPr>
          <a:xfrm rot="16200000" flipH="1">
            <a:off x="4487519" y="1945191"/>
            <a:ext cx="328836" cy="14952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5989BC8-F775-2973-A36E-481F706A1D86}"/>
              </a:ext>
            </a:extLst>
          </p:cNvPr>
          <p:cNvSpPr/>
          <p:nvPr/>
        </p:nvSpPr>
        <p:spPr>
          <a:xfrm>
            <a:off x="564724" y="1282566"/>
            <a:ext cx="821568" cy="1620445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</a:t>
            </a:r>
          </a:p>
          <a:p>
            <a:pPr algn="ctr"/>
            <a:r>
              <a:rPr lang="en-US" altLang="ko-KR"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(GPS..)</a:t>
            </a:r>
            <a:endParaRPr lang="ko-KR" altLang="en-US" sz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75A2D1-1DE6-E341-7623-FC64100D7C6D}"/>
              </a:ext>
            </a:extLst>
          </p:cNvPr>
          <p:cNvSpPr txBox="1"/>
          <p:nvPr/>
        </p:nvSpPr>
        <p:spPr>
          <a:xfrm>
            <a:off x="6065466" y="1014234"/>
            <a:ext cx="5285427" cy="206210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00"/>
              <a:t>[ Key Point ]</a:t>
            </a:r>
          </a:p>
          <a:p>
            <a:r>
              <a:rPr lang="en-US" altLang="ko-KR" sz="160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FC</a:t>
            </a:r>
            <a:r>
              <a:rPr lang="ko-KR" altLang="en-US" sz="1600"/>
              <a:t>와 하위 모듈들간의 응집성</a:t>
            </a: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endParaRPr lang="en-US" altLang="ko-KR" sz="16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0E7EC8-9DDE-37F0-7685-052D50962284}"/>
              </a:ext>
            </a:extLst>
          </p:cNvPr>
          <p:cNvSpPr/>
          <p:nvPr/>
        </p:nvSpPr>
        <p:spPr>
          <a:xfrm>
            <a:off x="1459218" y="1282566"/>
            <a:ext cx="2442735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FC</a:t>
            </a:r>
            <a:endParaRPr lang="ko-KR" altLang="en-US">
              <a:noFill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A42073-0E24-644B-8345-ED0C91360C9A}"/>
              </a:ext>
            </a:extLst>
          </p:cNvPr>
          <p:cNvSpPr txBox="1"/>
          <p:nvPr/>
        </p:nvSpPr>
        <p:spPr>
          <a:xfrm>
            <a:off x="437164" y="3579534"/>
            <a:ext cx="5285427" cy="40318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00"/>
              <a:t>[ Process List ]</a:t>
            </a:r>
          </a:p>
          <a:p>
            <a:r>
              <a:rPr lang="en-US" altLang="ko-KR" sz="160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FC Parameter</a:t>
            </a:r>
            <a:r>
              <a:rPr lang="ko-KR" altLang="en-US" sz="1600"/>
              <a:t> </a:t>
            </a:r>
            <a:r>
              <a:rPr lang="en-US" altLang="ko-KR" sz="1600"/>
              <a:t>Setting 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FC</a:t>
            </a:r>
            <a:r>
              <a:rPr lang="ko-KR" altLang="en-US" sz="1600"/>
              <a:t> </a:t>
            </a:r>
            <a:r>
              <a:rPr lang="en-US" altLang="ko-KR" sz="1600"/>
              <a:t>PWM Test</a:t>
            </a:r>
            <a:r>
              <a:rPr lang="ko-KR" altLang="en-US" sz="1600"/>
              <a:t> </a:t>
            </a: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en-US" altLang="ko-KR" sz="1600"/>
              <a:t>Telemetry Test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GPS Test</a:t>
            </a:r>
          </a:p>
          <a:p>
            <a:pPr marL="285750" indent="-285750">
              <a:buFontTx/>
              <a:buChar char="-"/>
            </a:pPr>
            <a:r>
              <a:rPr lang="ko-KR" altLang="en-US" sz="1600"/>
              <a:t>배터리 에이징 테스트</a:t>
            </a: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ko-KR" altLang="en-US" sz="1600"/>
              <a:t>하드웨어 납땜 및 체결</a:t>
            </a: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en-US" altLang="ko-KR" sz="1600"/>
              <a:t>ESC Calibration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Motor Test</a:t>
            </a:r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endParaRPr lang="en-US" altLang="ko-KR" sz="1600"/>
          </a:p>
        </p:txBody>
      </p:sp>
    </p:spTree>
    <p:extLst>
      <p:ext uri="{BB962C8B-B14F-4D97-AF65-F5344CB8AC3E}">
        <p14:creationId xmlns:p14="http://schemas.microsoft.com/office/powerpoint/2010/main" val="109405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29132-2A61-DE81-55A9-722C3AEA6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DD1DA7-D7C3-9124-208A-8108752F05BD}"/>
              </a:ext>
            </a:extLst>
          </p:cNvPr>
          <p:cNvSpPr txBox="1"/>
          <p:nvPr/>
        </p:nvSpPr>
        <p:spPr>
          <a:xfrm>
            <a:off x="500033" y="392049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02.</a:t>
            </a:r>
            <a:r>
              <a:rPr lang="ko-KR" altLang="en-US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 개발 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DB6DE-A638-07EA-B052-580DF4E9D11E}"/>
              </a:ext>
            </a:extLst>
          </p:cNvPr>
          <p:cNvSpPr txBox="1"/>
          <p:nvPr/>
        </p:nvSpPr>
        <p:spPr>
          <a:xfrm>
            <a:off x="9124299" y="392049"/>
            <a:ext cx="1832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ICT </a:t>
            </a:r>
            <a:r>
              <a:rPr lang="ko-KR" altLang="en-US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캡스톤 디자인 최종 발표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FDB324C-1DA8-DB81-E7B4-327B15089B53}"/>
              </a:ext>
            </a:extLst>
          </p:cNvPr>
          <p:cNvSpPr/>
          <p:nvPr/>
        </p:nvSpPr>
        <p:spPr>
          <a:xfrm>
            <a:off x="439255" y="392049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4C71A6-2BC3-FB9C-DBFF-00E19300D9F7}"/>
              </a:ext>
            </a:extLst>
          </p:cNvPr>
          <p:cNvSpPr txBox="1"/>
          <p:nvPr/>
        </p:nvSpPr>
        <p:spPr>
          <a:xfrm>
            <a:off x="523406" y="670130"/>
            <a:ext cx="4924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rgbClr val="A9AAAA"/>
                </a:solidFill>
                <a:latin typeface="나눔스퀘어_ac Bold"/>
                <a:ea typeface="나눔스퀘어_ac Bold"/>
              </a:rPr>
              <a:t>드론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C1BCB-64EA-E7F4-4DD1-E171D50C391D}"/>
              </a:ext>
            </a:extLst>
          </p:cNvPr>
          <p:cNvSpPr txBox="1"/>
          <p:nvPr/>
        </p:nvSpPr>
        <p:spPr>
          <a:xfrm>
            <a:off x="8106697" y="1321244"/>
            <a:ext cx="3206046" cy="34163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200" b="1"/>
              <a:t>[ Parameter List ]</a:t>
            </a:r>
          </a:p>
          <a:p>
            <a:r>
              <a:rPr lang="en-US" altLang="ko-KR" sz="1200" b="1"/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sz="1200" b="1"/>
              <a:t>SERIAL1_BAUD 57600</a:t>
            </a:r>
          </a:p>
          <a:p>
            <a:pPr marL="285750" indent="-285750">
              <a:buFontTx/>
              <a:buChar char="-"/>
            </a:pPr>
            <a:r>
              <a:rPr lang="en-US" altLang="ko-KR" sz="1200" b="1"/>
              <a:t>COMPASS_ENABLE  1 -&gt; 0</a:t>
            </a:r>
          </a:p>
          <a:p>
            <a:pPr marL="285750" indent="-285750">
              <a:buFontTx/>
              <a:buChar char="-"/>
            </a:pPr>
            <a:r>
              <a:rPr lang="en-US" altLang="ko-KR" sz="1200" b="1"/>
              <a:t>COMPASS_USE       1 -&gt; 0</a:t>
            </a:r>
          </a:p>
          <a:p>
            <a:pPr marL="285750" indent="-285750">
              <a:buFontTx/>
              <a:buChar char="-"/>
            </a:pPr>
            <a:r>
              <a:rPr lang="en-US" altLang="ko-KR" sz="1200" b="1"/>
              <a:t>COMPASS1_USE       1 -&gt; 0</a:t>
            </a:r>
          </a:p>
          <a:p>
            <a:pPr marL="285750" indent="-285750">
              <a:buFontTx/>
              <a:buChar char="-"/>
            </a:pPr>
            <a:r>
              <a:rPr lang="en-US" altLang="ko-KR" sz="1200" b="1"/>
              <a:t>COMPASS2_USE       1 -&gt; 0</a:t>
            </a:r>
          </a:p>
          <a:p>
            <a:pPr marL="285750" indent="-285750">
              <a:buFontTx/>
              <a:buChar char="-"/>
            </a:pPr>
            <a:r>
              <a:rPr lang="en-US" altLang="ko-KR" sz="1200" b="1"/>
              <a:t>COMPASS3_USE       1 -&gt; 0</a:t>
            </a:r>
          </a:p>
          <a:p>
            <a:pPr marL="285750" indent="-285750">
              <a:buFontTx/>
              <a:buChar char="-"/>
            </a:pPr>
            <a:r>
              <a:rPr lang="en-US" altLang="ko-KR" sz="1200" b="1"/>
              <a:t>ESC_CALIBRATION    0 -&gt; 2</a:t>
            </a:r>
          </a:p>
          <a:p>
            <a:pPr marL="285750" indent="-285750">
              <a:buFontTx/>
              <a:buChar char="-"/>
            </a:pPr>
            <a:r>
              <a:rPr lang="en-US" altLang="ko-KR" sz="1200" b="1"/>
              <a:t>SERVO_BLH_AUTO 0 -&gt; 1</a:t>
            </a:r>
          </a:p>
          <a:p>
            <a:pPr marL="285750" indent="-285750">
              <a:buFontTx/>
              <a:buChar char="-"/>
            </a:pPr>
            <a:r>
              <a:rPr lang="en-US" altLang="ko-KR" sz="1200" b="1"/>
              <a:t>MOT_PWM_TYPE  0 -&gt; 6</a:t>
            </a:r>
          </a:p>
          <a:p>
            <a:pPr marL="285750" indent="-285750">
              <a:buFontTx/>
              <a:buChar char="-"/>
            </a:pPr>
            <a:r>
              <a:rPr lang="en-US" altLang="ko-KR" sz="1200" b="1"/>
              <a:t>SERVO1_FUNCTION  33 -&gt; 0</a:t>
            </a:r>
          </a:p>
          <a:p>
            <a:pPr marL="285750" indent="-285750">
              <a:buFontTx/>
              <a:buChar char="-"/>
            </a:pPr>
            <a:endParaRPr lang="en-US" altLang="ko-KR" sz="1200" b="1"/>
          </a:p>
          <a:p>
            <a:r>
              <a:rPr lang="en-US" altLang="ko-KR" sz="1200" b="1"/>
              <a:t>(AUX OUT </a:t>
            </a:r>
            <a:r>
              <a:rPr lang="ko-KR" altLang="en-US" sz="1200" b="1"/>
              <a:t>단자의 출력을 켜서 </a:t>
            </a:r>
            <a:r>
              <a:rPr lang="en-US" altLang="ko-KR" sz="1200" b="1"/>
              <a:t>ESC </a:t>
            </a:r>
            <a:r>
              <a:rPr lang="ko-KR" altLang="en-US" sz="1200" b="1"/>
              <a:t>활성화</a:t>
            </a:r>
            <a:r>
              <a:rPr lang="en-US" altLang="ko-KR" sz="1200" b="1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200" b="1"/>
              <a:t>SERVO9_FUNCTION = 33 </a:t>
            </a:r>
          </a:p>
          <a:p>
            <a:pPr marL="285750" indent="-285750">
              <a:buFontTx/>
              <a:buChar char="-"/>
            </a:pPr>
            <a:r>
              <a:rPr lang="en-US" altLang="ko-KR" sz="1200" b="1"/>
              <a:t>SERVO10_FUNCTION = 34</a:t>
            </a:r>
          </a:p>
          <a:p>
            <a:pPr marL="285750" indent="-285750">
              <a:buFontTx/>
              <a:buChar char="-"/>
            </a:pPr>
            <a:r>
              <a:rPr lang="en-US" altLang="ko-KR" sz="1200" b="1"/>
              <a:t>SERVO11_FUNCTION = 35</a:t>
            </a:r>
          </a:p>
          <a:p>
            <a:pPr marL="285750" indent="-285750">
              <a:buFontTx/>
              <a:buChar char="-"/>
            </a:pPr>
            <a:r>
              <a:rPr lang="en-US" altLang="ko-KR" sz="1200" b="1"/>
              <a:t>SERVO12_FUNCTION = 36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EE4EE4-E5BF-B8DB-C315-E13258F7DBB0}"/>
              </a:ext>
            </a:extLst>
          </p:cNvPr>
          <p:cNvSpPr txBox="1"/>
          <p:nvPr/>
        </p:nvSpPr>
        <p:spPr>
          <a:xfrm>
            <a:off x="437164" y="3579534"/>
            <a:ext cx="5285427" cy="40318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00"/>
              <a:t>[ Process List ]</a:t>
            </a:r>
          </a:p>
          <a:p>
            <a:r>
              <a:rPr lang="en-US" altLang="ko-KR" sz="160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FC Parameter</a:t>
            </a:r>
            <a:r>
              <a:rPr lang="ko-KR" altLang="en-US" sz="1600"/>
              <a:t> </a:t>
            </a:r>
            <a:r>
              <a:rPr lang="en-US" altLang="ko-KR" sz="1600"/>
              <a:t>Setting 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FC</a:t>
            </a:r>
            <a:r>
              <a:rPr lang="ko-KR" altLang="en-US" sz="1600"/>
              <a:t> </a:t>
            </a:r>
            <a:r>
              <a:rPr lang="en-US" altLang="ko-KR" sz="1600"/>
              <a:t>PWM Test</a:t>
            </a:r>
            <a:r>
              <a:rPr lang="ko-KR" altLang="en-US" sz="1600"/>
              <a:t> </a:t>
            </a: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en-US" altLang="ko-KR" sz="1600"/>
              <a:t>Telemetry Test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GPS Test</a:t>
            </a:r>
          </a:p>
          <a:p>
            <a:pPr marL="285750" indent="-285750">
              <a:buFontTx/>
              <a:buChar char="-"/>
            </a:pPr>
            <a:r>
              <a:rPr lang="ko-KR" altLang="en-US" sz="1600"/>
              <a:t>배터리 에이징 테스트</a:t>
            </a: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ko-KR" altLang="en-US" sz="1600"/>
              <a:t>하드웨어 납땜 및 체결</a:t>
            </a: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en-US" altLang="ko-KR" sz="1600"/>
              <a:t>ESC Calibration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Motor Test</a:t>
            </a:r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endParaRPr lang="en-US" altLang="ko-KR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F53B39-2963-014B-AACD-305E803678DA}"/>
              </a:ext>
            </a:extLst>
          </p:cNvPr>
          <p:cNvSpPr txBox="1"/>
          <p:nvPr/>
        </p:nvSpPr>
        <p:spPr>
          <a:xfrm>
            <a:off x="523406" y="670130"/>
            <a:ext cx="4924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rgbClr val="A9AAAA"/>
                </a:solidFill>
                <a:latin typeface="나눔스퀘어_ac Bold"/>
                <a:ea typeface="나눔스퀘어_ac Bold"/>
              </a:rPr>
              <a:t>드론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FD89D13-4E16-73E2-662A-2DDC3CFE4977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3431938" y="1845162"/>
            <a:ext cx="0" cy="7664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09687D-1780-C8A3-AFFC-306FEF135426}"/>
              </a:ext>
            </a:extLst>
          </p:cNvPr>
          <p:cNvSpPr/>
          <p:nvPr/>
        </p:nvSpPr>
        <p:spPr>
          <a:xfrm>
            <a:off x="1459218" y="2326932"/>
            <a:ext cx="1266693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Sik Telemetry</a:t>
            </a:r>
            <a:endParaRPr lang="ko-KR" altLang="en-US">
              <a:noFill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2844C2-29F3-E4EE-45A0-59A19E20C33A}"/>
              </a:ext>
            </a:extLst>
          </p:cNvPr>
          <p:cNvSpPr txBox="1"/>
          <p:nvPr/>
        </p:nvSpPr>
        <p:spPr>
          <a:xfrm>
            <a:off x="2092565" y="1925626"/>
            <a:ext cx="48923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USB</a:t>
            </a:r>
            <a:endParaRPr lang="ko-KR" altLang="en-US" sz="120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83C63EC-EFE9-3DCD-98D7-D8EE9FDAA121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2092564" y="1866845"/>
            <a:ext cx="1" cy="46008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8C80D3E-4903-AEB8-BDDE-2B3EB2C01763}"/>
              </a:ext>
            </a:extLst>
          </p:cNvPr>
          <p:cNvSpPr/>
          <p:nvPr/>
        </p:nvSpPr>
        <p:spPr>
          <a:xfrm>
            <a:off x="468028" y="1065042"/>
            <a:ext cx="5429560" cy="2002755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0B0544-71FD-3242-32C0-E913A73C86CD}"/>
              </a:ext>
            </a:extLst>
          </p:cNvPr>
          <p:cNvSpPr txBox="1"/>
          <p:nvPr/>
        </p:nvSpPr>
        <p:spPr>
          <a:xfrm>
            <a:off x="1700155" y="829568"/>
            <a:ext cx="19807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Drone</a:t>
            </a:r>
            <a:endParaRPr lang="ko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9D57BBB-99F4-1EBD-4370-B21B2A1C38C5}"/>
              </a:ext>
            </a:extLst>
          </p:cNvPr>
          <p:cNvSpPr/>
          <p:nvPr/>
        </p:nvSpPr>
        <p:spPr>
          <a:xfrm>
            <a:off x="2969860" y="2081887"/>
            <a:ext cx="901040" cy="3913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ESC (4)</a:t>
            </a:r>
            <a:endParaRPr lang="ko-KR" altLang="en-US">
              <a:noFill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C4963B-F813-CF33-DD35-8080464A0C21}"/>
              </a:ext>
            </a:extLst>
          </p:cNvPr>
          <p:cNvSpPr/>
          <p:nvPr/>
        </p:nvSpPr>
        <p:spPr>
          <a:xfrm>
            <a:off x="2981418" y="2611659"/>
            <a:ext cx="901040" cy="39138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Motor (4)</a:t>
            </a:r>
            <a:endParaRPr lang="ko-KR" altLang="en-US" sz="1400">
              <a:noFill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9CDD7F-CABD-7767-82CA-C796AFCB2B1B}"/>
              </a:ext>
            </a:extLst>
          </p:cNvPr>
          <p:cNvSpPr txBox="1"/>
          <p:nvPr/>
        </p:nvSpPr>
        <p:spPr>
          <a:xfrm>
            <a:off x="3453192" y="1818761"/>
            <a:ext cx="550151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PWM</a:t>
            </a:r>
            <a:endParaRPr lang="ko-KR" altLang="en-US" sz="12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F0B4A8-A9C7-2CC7-C87E-C7A4088771F4}"/>
              </a:ext>
            </a:extLst>
          </p:cNvPr>
          <p:cNvSpPr/>
          <p:nvPr/>
        </p:nvSpPr>
        <p:spPr>
          <a:xfrm>
            <a:off x="4132811" y="2184374"/>
            <a:ext cx="1187782" cy="826814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Distribution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Board</a:t>
            </a:r>
            <a:endParaRPr lang="ko-KR" altLang="en-US" sz="14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6C821C-ADB8-77C9-5FD7-BDC2715CBC76}"/>
              </a:ext>
            </a:extLst>
          </p:cNvPr>
          <p:cNvSpPr/>
          <p:nvPr/>
        </p:nvSpPr>
        <p:spPr>
          <a:xfrm>
            <a:off x="3951693" y="1271259"/>
            <a:ext cx="1250959" cy="584279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Battery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(4s1p)</a:t>
            </a:r>
            <a:endParaRPr lang="ko-KR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AD036112-734C-DAE8-340E-2B10C5E88CE3}"/>
              </a:ext>
            </a:extLst>
          </p:cNvPr>
          <p:cNvCxnSpPr>
            <a:cxnSpLocks/>
            <a:stCxn id="35" idx="2"/>
            <a:endCxn id="34" idx="0"/>
          </p:cNvCxnSpPr>
          <p:nvPr/>
        </p:nvCxnSpPr>
        <p:spPr>
          <a:xfrm rot="16200000" flipH="1">
            <a:off x="4487519" y="1945191"/>
            <a:ext cx="328836" cy="14952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1F1BB73-C122-D374-73D8-8BA3741466AC}"/>
              </a:ext>
            </a:extLst>
          </p:cNvPr>
          <p:cNvSpPr/>
          <p:nvPr/>
        </p:nvSpPr>
        <p:spPr>
          <a:xfrm>
            <a:off x="564724" y="1282566"/>
            <a:ext cx="821568" cy="1620445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</a:t>
            </a:r>
          </a:p>
          <a:p>
            <a:pPr algn="ctr"/>
            <a:r>
              <a:rPr lang="en-US" altLang="ko-KR"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(GPS..)</a:t>
            </a:r>
            <a:endParaRPr lang="ko-KR" altLang="en-US" sz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2CA6EFA-E0B2-616C-A382-11ECCBA228F7}"/>
              </a:ext>
            </a:extLst>
          </p:cNvPr>
          <p:cNvSpPr/>
          <p:nvPr/>
        </p:nvSpPr>
        <p:spPr>
          <a:xfrm>
            <a:off x="1459218" y="1282566"/>
            <a:ext cx="2442735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FC</a:t>
            </a:r>
            <a:endParaRPr lang="ko-KR" altLang="en-US">
              <a:noFill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EEB0E3-B462-3208-89BA-C232BB87F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73" y="1191905"/>
            <a:ext cx="7750424" cy="489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61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589CD-58B4-2F9C-F5FF-2D4F749CD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B2807FF-49C9-DBAD-D8E3-0F6899026F7E}"/>
              </a:ext>
            </a:extLst>
          </p:cNvPr>
          <p:cNvSpPr txBox="1"/>
          <p:nvPr/>
        </p:nvSpPr>
        <p:spPr>
          <a:xfrm>
            <a:off x="437164" y="3579534"/>
            <a:ext cx="5285427" cy="40318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00"/>
              <a:t>[ Process List ]</a:t>
            </a:r>
          </a:p>
          <a:p>
            <a:r>
              <a:rPr lang="en-US" altLang="ko-KR" sz="160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sz="1600" strike="sngStrike"/>
              <a:t>FC Parameter</a:t>
            </a:r>
            <a:r>
              <a:rPr lang="ko-KR" altLang="en-US" sz="1600" strike="sngStrike"/>
              <a:t> </a:t>
            </a:r>
            <a:r>
              <a:rPr lang="en-US" altLang="ko-KR" sz="1600" strike="sngStrike"/>
              <a:t>Setting 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FC</a:t>
            </a:r>
            <a:r>
              <a:rPr lang="ko-KR" altLang="en-US" sz="1600"/>
              <a:t> </a:t>
            </a:r>
            <a:r>
              <a:rPr lang="en-US" altLang="ko-KR" sz="1600"/>
              <a:t>PWM Test</a:t>
            </a:r>
            <a:r>
              <a:rPr lang="ko-KR" altLang="en-US" sz="1600"/>
              <a:t> </a:t>
            </a: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en-US" altLang="ko-KR" sz="1600"/>
              <a:t>Telemetry Test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GPS Test</a:t>
            </a:r>
          </a:p>
          <a:p>
            <a:pPr marL="285750" indent="-285750">
              <a:buFontTx/>
              <a:buChar char="-"/>
            </a:pPr>
            <a:r>
              <a:rPr lang="ko-KR" altLang="en-US" sz="1600"/>
              <a:t>배터리 에이징 테스트</a:t>
            </a: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ko-KR" altLang="en-US" sz="1600"/>
              <a:t>하드웨어 납땜 및 체결</a:t>
            </a: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en-US" altLang="ko-KR" sz="1600"/>
              <a:t>ESC Calibration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Motor Test</a:t>
            </a:r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endParaRPr lang="en-US" altLang="ko-KR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AD6F7-EB8F-9EDB-D32A-A735B9BCAA86}"/>
              </a:ext>
            </a:extLst>
          </p:cNvPr>
          <p:cNvSpPr txBox="1"/>
          <p:nvPr/>
        </p:nvSpPr>
        <p:spPr>
          <a:xfrm>
            <a:off x="500033" y="392049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02.</a:t>
            </a:r>
            <a:r>
              <a:rPr lang="ko-KR" altLang="en-US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 개발 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31E703-C8E6-2F96-6C79-AC3A2C976B1F}"/>
              </a:ext>
            </a:extLst>
          </p:cNvPr>
          <p:cNvSpPr txBox="1"/>
          <p:nvPr/>
        </p:nvSpPr>
        <p:spPr>
          <a:xfrm>
            <a:off x="9124299" y="392049"/>
            <a:ext cx="1832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ICT </a:t>
            </a:r>
            <a:r>
              <a:rPr lang="ko-KR" altLang="en-US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캡스톤 디자인 최종 발표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C58297-71AF-C264-43F5-0672F9F7A8D2}"/>
              </a:ext>
            </a:extLst>
          </p:cNvPr>
          <p:cNvSpPr/>
          <p:nvPr/>
        </p:nvSpPr>
        <p:spPr>
          <a:xfrm>
            <a:off x="439255" y="392049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DACF28-CDE9-DF10-6ADD-C3E0740777E7}"/>
              </a:ext>
            </a:extLst>
          </p:cNvPr>
          <p:cNvSpPr txBox="1"/>
          <p:nvPr/>
        </p:nvSpPr>
        <p:spPr>
          <a:xfrm>
            <a:off x="523406" y="670130"/>
            <a:ext cx="4924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rgbClr val="A9AAAA"/>
                </a:solidFill>
                <a:latin typeface="나눔스퀘어_ac Bold"/>
                <a:ea typeface="나눔스퀘어_ac Bold"/>
              </a:rPr>
              <a:t>드론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BE51A54-5AA5-B6F5-5029-6D4CFAE81D02}"/>
              </a:ext>
            </a:extLst>
          </p:cNvPr>
          <p:cNvGrpSpPr/>
          <p:nvPr/>
        </p:nvGrpSpPr>
        <p:grpSpPr>
          <a:xfrm>
            <a:off x="462115" y="1051622"/>
            <a:ext cx="5429560" cy="2238229"/>
            <a:chOff x="450636" y="2162841"/>
            <a:chExt cx="5429560" cy="2238229"/>
          </a:xfrm>
        </p:grpSpPr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F7ACE22-7F80-8AD7-F3A2-0234A928D734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3414546" y="3178435"/>
              <a:ext cx="0" cy="766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AAF1B1A-D662-E4B6-E141-34D41783C8B3}"/>
                </a:ext>
              </a:extLst>
            </p:cNvPr>
            <p:cNvSpPr/>
            <p:nvPr/>
          </p:nvSpPr>
          <p:spPr>
            <a:xfrm>
              <a:off x="1441826" y="2615839"/>
              <a:ext cx="2442735" cy="57608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FC</a:t>
              </a:r>
              <a:endParaRPr lang="ko-KR" altLang="en-US" b="1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5E4119B-5638-0225-46C7-8D5330EF45C3}"/>
                </a:ext>
              </a:extLst>
            </p:cNvPr>
            <p:cNvSpPr/>
            <p:nvPr/>
          </p:nvSpPr>
          <p:spPr>
            <a:xfrm>
              <a:off x="1441826" y="3660205"/>
              <a:ext cx="1266693" cy="5760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Sik Telemetry</a:t>
              </a:r>
              <a:endParaRPr lang="ko-KR" altLang="en-US">
                <a:noFill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28C02D-1C44-49E4-4C88-1827AFCE072F}"/>
                </a:ext>
              </a:extLst>
            </p:cNvPr>
            <p:cNvSpPr txBox="1"/>
            <p:nvPr/>
          </p:nvSpPr>
          <p:spPr>
            <a:xfrm>
              <a:off x="2075173" y="3258899"/>
              <a:ext cx="489236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USB</a:t>
              </a:r>
              <a:endParaRPr lang="ko-KR" altLang="en-US" sz="120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917A4D5B-0A79-BC08-BA78-88C62CE83184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H="1" flipV="1">
              <a:off x="2075172" y="3200118"/>
              <a:ext cx="1" cy="460087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B6DF46-D81E-5B62-259B-8AF1611B1A1B}"/>
                </a:ext>
              </a:extLst>
            </p:cNvPr>
            <p:cNvSpPr/>
            <p:nvPr/>
          </p:nvSpPr>
          <p:spPr>
            <a:xfrm>
              <a:off x="450636" y="2398315"/>
              <a:ext cx="5429560" cy="2002755"/>
            </a:xfrm>
            <a:prstGeom prst="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1B3F6B-433D-FDC5-DFF3-83C3D87B9AC9}"/>
                </a:ext>
              </a:extLst>
            </p:cNvPr>
            <p:cNvSpPr txBox="1"/>
            <p:nvPr/>
          </p:nvSpPr>
          <p:spPr>
            <a:xfrm>
              <a:off x="1682763" y="2162841"/>
              <a:ext cx="198074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/>
                <a:t>Drone</a:t>
              </a:r>
              <a:endParaRPr lang="ko-KR" altLang="en-US" b="1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275EBF1-0A6A-7056-6449-C0391B0C0958}"/>
                </a:ext>
              </a:extLst>
            </p:cNvPr>
            <p:cNvSpPr/>
            <p:nvPr/>
          </p:nvSpPr>
          <p:spPr>
            <a:xfrm>
              <a:off x="2952468" y="3415160"/>
              <a:ext cx="901040" cy="3913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ESC (4)</a:t>
              </a:r>
              <a:endParaRPr lang="ko-KR" altLang="en-US">
                <a:noFill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5299CFD-B620-47E7-98AF-1C9B581950D7}"/>
                </a:ext>
              </a:extLst>
            </p:cNvPr>
            <p:cNvSpPr/>
            <p:nvPr/>
          </p:nvSpPr>
          <p:spPr>
            <a:xfrm>
              <a:off x="2964026" y="3944932"/>
              <a:ext cx="901040" cy="3913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Motor (4)</a:t>
              </a:r>
              <a:endParaRPr lang="ko-KR" altLang="en-US" sz="1400">
                <a:noFill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AEAC15-848D-7013-5BF3-64B37903CAFB}"/>
                </a:ext>
              </a:extLst>
            </p:cNvPr>
            <p:cNvSpPr txBox="1"/>
            <p:nvPr/>
          </p:nvSpPr>
          <p:spPr>
            <a:xfrm>
              <a:off x="3435800" y="3152034"/>
              <a:ext cx="550151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PWM</a:t>
              </a:r>
              <a:endParaRPr lang="ko-KR" altLang="en-US" sz="12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C4D2C7F-132D-33E3-1AE6-B17E7D7D4BC2}"/>
                </a:ext>
              </a:extLst>
            </p:cNvPr>
            <p:cNvSpPr/>
            <p:nvPr/>
          </p:nvSpPr>
          <p:spPr>
            <a:xfrm>
              <a:off x="4115419" y="3517647"/>
              <a:ext cx="1187782" cy="8268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Power Distribution</a:t>
              </a: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Board</a:t>
              </a:r>
              <a:endParaRPr lang="ko-KR" altLang="en-US" sz="1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5DC8D1-F2E7-E7D3-117B-43762727D8B8}"/>
                </a:ext>
              </a:extLst>
            </p:cNvPr>
            <p:cNvSpPr/>
            <p:nvPr/>
          </p:nvSpPr>
          <p:spPr>
            <a:xfrm>
              <a:off x="3934301" y="2604532"/>
              <a:ext cx="1250959" cy="58427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Battery</a:t>
              </a:r>
            </a:p>
            <a:p>
              <a:pPr algn="ctr"/>
              <a:r>
                <a:rPr lang="en-US" altLang="ko-KR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(4s1p)</a:t>
              </a:r>
              <a:endParaRPr lang="ko-KR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59BE4FF1-9878-CB44-C601-0632D4F69431}"/>
                </a:ext>
              </a:extLst>
            </p:cNvPr>
            <p:cNvCxnSpPr>
              <a:cxnSpLocks/>
              <a:stCxn id="19" idx="2"/>
              <a:endCxn id="16" idx="0"/>
            </p:cNvCxnSpPr>
            <p:nvPr/>
          </p:nvCxnSpPr>
          <p:spPr>
            <a:xfrm rot="16200000" flipH="1">
              <a:off x="4470127" y="3278464"/>
              <a:ext cx="328836" cy="149529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579C7C4-627D-8470-82DD-66E250FE1C49}"/>
                </a:ext>
              </a:extLst>
            </p:cNvPr>
            <p:cNvSpPr/>
            <p:nvPr/>
          </p:nvSpPr>
          <p:spPr>
            <a:xfrm>
              <a:off x="547332" y="2615839"/>
              <a:ext cx="821568" cy="16204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Modules</a:t>
              </a:r>
            </a:p>
            <a:p>
              <a:pPr algn="ctr"/>
              <a:r>
                <a:rPr lang="en-US" altLang="ko-KR" sz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(GPS..)</a:t>
              </a:r>
              <a:endParaRPr lang="ko-KR" altLang="en-US"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1EB42D48-0C62-9DD1-12AB-C0943533D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" y="1225210"/>
            <a:ext cx="11104563" cy="41825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AA7CA8C-F26B-BA89-6D30-7A59779CD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036" y="0"/>
            <a:ext cx="8811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7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D3398-1D03-CCEE-FC4E-C1019A996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3E7938-D61C-70B5-2272-0D7FA77F879A}"/>
              </a:ext>
            </a:extLst>
          </p:cNvPr>
          <p:cNvSpPr txBox="1"/>
          <p:nvPr/>
        </p:nvSpPr>
        <p:spPr>
          <a:xfrm>
            <a:off x="500033" y="392049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02.</a:t>
            </a:r>
            <a:r>
              <a:rPr lang="ko-KR" altLang="en-US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 개발 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3B140-1F08-6CAA-0ECD-54A0FC2690F4}"/>
              </a:ext>
            </a:extLst>
          </p:cNvPr>
          <p:cNvSpPr txBox="1"/>
          <p:nvPr/>
        </p:nvSpPr>
        <p:spPr>
          <a:xfrm>
            <a:off x="9124299" y="392049"/>
            <a:ext cx="1832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ICT </a:t>
            </a:r>
            <a:r>
              <a:rPr lang="ko-KR" altLang="en-US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캡스톤 디자인 최종 발표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C1E1EA-C81E-0ABF-2F4C-7425008BD947}"/>
              </a:ext>
            </a:extLst>
          </p:cNvPr>
          <p:cNvSpPr/>
          <p:nvPr/>
        </p:nvSpPr>
        <p:spPr>
          <a:xfrm>
            <a:off x="439255" y="392049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F518ED-1499-A6B3-CA8E-D10B6B1A37EE}"/>
              </a:ext>
            </a:extLst>
          </p:cNvPr>
          <p:cNvSpPr txBox="1"/>
          <p:nvPr/>
        </p:nvSpPr>
        <p:spPr>
          <a:xfrm>
            <a:off x="523406" y="670130"/>
            <a:ext cx="4924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rgbClr val="A9AAAA"/>
                </a:solidFill>
                <a:latin typeface="나눔스퀘어_ac Bold"/>
                <a:ea typeface="나눔스퀘어_ac Bold"/>
              </a:rPr>
              <a:t>드론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213C3C-23C0-7AD6-2451-9424A313D3D1}"/>
              </a:ext>
            </a:extLst>
          </p:cNvPr>
          <p:cNvSpPr txBox="1"/>
          <p:nvPr/>
        </p:nvSpPr>
        <p:spPr>
          <a:xfrm>
            <a:off x="437164" y="3579534"/>
            <a:ext cx="5285427" cy="40318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00"/>
              <a:t>[ Process List ]</a:t>
            </a:r>
          </a:p>
          <a:p>
            <a:r>
              <a:rPr lang="en-US" altLang="ko-KR" sz="160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sz="1600" strike="sngStrike"/>
              <a:t>FC Parameter</a:t>
            </a:r>
            <a:r>
              <a:rPr lang="ko-KR" altLang="en-US" sz="1600" strike="sngStrike"/>
              <a:t> </a:t>
            </a:r>
            <a:r>
              <a:rPr lang="en-US" altLang="ko-KR" sz="1600" strike="sngStrike"/>
              <a:t>Setting </a:t>
            </a:r>
          </a:p>
          <a:p>
            <a:pPr marL="285750" indent="-285750">
              <a:buFontTx/>
              <a:buChar char="-"/>
            </a:pPr>
            <a:r>
              <a:rPr lang="en-US" altLang="ko-KR" sz="1600" strike="sngStrike"/>
              <a:t>FC</a:t>
            </a:r>
            <a:r>
              <a:rPr lang="ko-KR" altLang="en-US" sz="1600" strike="sngStrike"/>
              <a:t> </a:t>
            </a:r>
            <a:r>
              <a:rPr lang="en-US" altLang="ko-KR" sz="1600" strike="sngStrike"/>
              <a:t>PWM Test</a:t>
            </a:r>
            <a:r>
              <a:rPr lang="ko-KR" altLang="en-US" sz="1600" strike="sngStrike"/>
              <a:t> </a:t>
            </a:r>
            <a:endParaRPr lang="en-US" altLang="ko-KR" sz="1600" strike="sngStrike"/>
          </a:p>
          <a:p>
            <a:pPr marL="285750" indent="-285750">
              <a:buFontTx/>
              <a:buChar char="-"/>
            </a:pPr>
            <a:r>
              <a:rPr lang="en-US" altLang="ko-KR" sz="1600"/>
              <a:t>Telemetry Test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GPS Test</a:t>
            </a:r>
          </a:p>
          <a:p>
            <a:pPr marL="285750" indent="-285750">
              <a:buFontTx/>
              <a:buChar char="-"/>
            </a:pPr>
            <a:r>
              <a:rPr lang="ko-KR" altLang="en-US" sz="1600"/>
              <a:t>배터리 에이징 테스트</a:t>
            </a: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ko-KR" altLang="en-US" sz="1600"/>
              <a:t>하드웨어 납땜 및 체결</a:t>
            </a: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en-US" altLang="ko-KR" sz="1600"/>
              <a:t>ESC Calibration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Motor Test</a:t>
            </a:r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endParaRPr lang="en-US" altLang="ko-KR" sz="160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E756A6-C025-8C9B-ED0B-0E43B54834A2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3431938" y="1845162"/>
            <a:ext cx="0" cy="7664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5AC7D22-2176-C713-EB02-C8A5F42D4D27}"/>
              </a:ext>
            </a:extLst>
          </p:cNvPr>
          <p:cNvSpPr/>
          <p:nvPr/>
        </p:nvSpPr>
        <p:spPr>
          <a:xfrm>
            <a:off x="1459218" y="2326932"/>
            <a:ext cx="1266693" cy="5760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Sik Telemetry</a:t>
            </a:r>
            <a:endParaRPr lang="ko-KR" altLang="en-US">
              <a:noFill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8EEFDA-ED62-EF5A-7BF0-1E2B202A7B13}"/>
              </a:ext>
            </a:extLst>
          </p:cNvPr>
          <p:cNvSpPr txBox="1"/>
          <p:nvPr/>
        </p:nvSpPr>
        <p:spPr>
          <a:xfrm>
            <a:off x="2092565" y="1925626"/>
            <a:ext cx="48923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USB</a:t>
            </a:r>
            <a:endParaRPr lang="ko-KR" altLang="en-US" sz="12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5AA585F-53C3-35D9-86D4-55CB9E14AA10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2092564" y="1866845"/>
            <a:ext cx="1" cy="46008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2DDF3B2-3EA1-C053-B27B-3CD6141598C9}"/>
              </a:ext>
            </a:extLst>
          </p:cNvPr>
          <p:cNvSpPr/>
          <p:nvPr/>
        </p:nvSpPr>
        <p:spPr>
          <a:xfrm>
            <a:off x="468028" y="1065042"/>
            <a:ext cx="5429560" cy="2002755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A7F229-8806-FE1D-89F6-6DDD50D1195A}"/>
              </a:ext>
            </a:extLst>
          </p:cNvPr>
          <p:cNvSpPr txBox="1"/>
          <p:nvPr/>
        </p:nvSpPr>
        <p:spPr>
          <a:xfrm>
            <a:off x="1700155" y="829568"/>
            <a:ext cx="19807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Drone</a:t>
            </a:r>
            <a:endParaRPr lang="ko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5D91B8C-E0ED-8112-0862-08FF4D17CD28}"/>
              </a:ext>
            </a:extLst>
          </p:cNvPr>
          <p:cNvSpPr/>
          <p:nvPr/>
        </p:nvSpPr>
        <p:spPr>
          <a:xfrm>
            <a:off x="2969860" y="2081887"/>
            <a:ext cx="901040" cy="3913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ESC (4)</a:t>
            </a:r>
            <a:endParaRPr lang="ko-KR" altLang="en-US">
              <a:noFill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1AB6A9A-9EAE-9D26-6076-6D4AF5F8007A}"/>
              </a:ext>
            </a:extLst>
          </p:cNvPr>
          <p:cNvSpPr/>
          <p:nvPr/>
        </p:nvSpPr>
        <p:spPr>
          <a:xfrm>
            <a:off x="2981418" y="2611659"/>
            <a:ext cx="901040" cy="39138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Motor (4)</a:t>
            </a:r>
            <a:endParaRPr lang="ko-KR" altLang="en-US" sz="1400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748778-6580-4C01-A788-C1AB5A8F6BDF}"/>
              </a:ext>
            </a:extLst>
          </p:cNvPr>
          <p:cNvSpPr txBox="1"/>
          <p:nvPr/>
        </p:nvSpPr>
        <p:spPr>
          <a:xfrm>
            <a:off x="3453192" y="1818761"/>
            <a:ext cx="550151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PWM</a:t>
            </a:r>
            <a:endParaRPr lang="ko-KR" altLang="en-US" sz="12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25641DE-6AE7-FA1D-F819-8B44E0DF0AC5}"/>
              </a:ext>
            </a:extLst>
          </p:cNvPr>
          <p:cNvSpPr/>
          <p:nvPr/>
        </p:nvSpPr>
        <p:spPr>
          <a:xfrm>
            <a:off x="4132811" y="2184374"/>
            <a:ext cx="1187782" cy="826814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Distribution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Board</a:t>
            </a:r>
            <a:endParaRPr lang="ko-KR" altLang="en-US" sz="14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B48648B-67D5-F8F7-4656-60DB0EB1F303}"/>
              </a:ext>
            </a:extLst>
          </p:cNvPr>
          <p:cNvSpPr/>
          <p:nvPr/>
        </p:nvSpPr>
        <p:spPr>
          <a:xfrm>
            <a:off x="3951693" y="1271259"/>
            <a:ext cx="1250959" cy="584279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Battery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(4s1p)</a:t>
            </a:r>
            <a:endParaRPr lang="ko-KR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45994B82-9E1E-CCE8-1DE4-48C2320057A4}"/>
              </a:ext>
            </a:extLst>
          </p:cNvPr>
          <p:cNvCxnSpPr>
            <a:cxnSpLocks/>
            <a:stCxn id="45" idx="2"/>
            <a:endCxn id="44" idx="0"/>
          </p:cNvCxnSpPr>
          <p:nvPr/>
        </p:nvCxnSpPr>
        <p:spPr>
          <a:xfrm rot="16200000" flipH="1">
            <a:off x="4487519" y="1945191"/>
            <a:ext cx="328836" cy="14952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F897AF3-9B2F-9043-A7CC-38B96AA2350F}"/>
              </a:ext>
            </a:extLst>
          </p:cNvPr>
          <p:cNvSpPr/>
          <p:nvPr/>
        </p:nvSpPr>
        <p:spPr>
          <a:xfrm>
            <a:off x="564724" y="1282566"/>
            <a:ext cx="821568" cy="1620445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</a:t>
            </a:r>
          </a:p>
          <a:p>
            <a:pPr algn="ctr"/>
            <a:r>
              <a:rPr lang="en-US" altLang="ko-KR"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(GPS..)</a:t>
            </a:r>
            <a:endParaRPr lang="ko-KR" altLang="en-US" sz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3345E3-1F68-8D22-38D0-B7FF68575D45}"/>
              </a:ext>
            </a:extLst>
          </p:cNvPr>
          <p:cNvSpPr/>
          <p:nvPr/>
        </p:nvSpPr>
        <p:spPr>
          <a:xfrm>
            <a:off x="1459218" y="1282566"/>
            <a:ext cx="2442735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FC</a:t>
            </a:r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20288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5DF7B-E5CF-6E6A-0550-068D6C449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22F5AE-E02F-E6CA-44CD-EFA6BAA2FA8E}"/>
              </a:ext>
            </a:extLst>
          </p:cNvPr>
          <p:cNvSpPr txBox="1"/>
          <p:nvPr/>
        </p:nvSpPr>
        <p:spPr>
          <a:xfrm>
            <a:off x="500033" y="392049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02.</a:t>
            </a:r>
            <a:r>
              <a:rPr lang="ko-KR" altLang="en-US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 개발 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0C9051-56DC-E2DD-7FE8-2AF958603307}"/>
              </a:ext>
            </a:extLst>
          </p:cNvPr>
          <p:cNvSpPr txBox="1"/>
          <p:nvPr/>
        </p:nvSpPr>
        <p:spPr>
          <a:xfrm>
            <a:off x="9124299" y="392049"/>
            <a:ext cx="1832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ICT </a:t>
            </a:r>
            <a:r>
              <a:rPr lang="ko-KR" altLang="en-US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캡스톤 디자인 최종 발표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305A1A-6E08-FE91-6F55-02FA9B8B2A73}"/>
              </a:ext>
            </a:extLst>
          </p:cNvPr>
          <p:cNvSpPr/>
          <p:nvPr/>
        </p:nvSpPr>
        <p:spPr>
          <a:xfrm>
            <a:off x="439255" y="392049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626BA7-08C0-4102-AF3A-36F696C3BD10}"/>
              </a:ext>
            </a:extLst>
          </p:cNvPr>
          <p:cNvSpPr txBox="1"/>
          <p:nvPr/>
        </p:nvSpPr>
        <p:spPr>
          <a:xfrm>
            <a:off x="523406" y="670130"/>
            <a:ext cx="4924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rgbClr val="A9AAAA"/>
                </a:solidFill>
                <a:latin typeface="나눔스퀘어_ac Bold"/>
                <a:ea typeface="나눔스퀘어_ac Bold"/>
              </a:rPr>
              <a:t>드론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5A5D0D-4955-5442-BDA8-09F0D5EC5CCF}"/>
              </a:ext>
            </a:extLst>
          </p:cNvPr>
          <p:cNvSpPr txBox="1"/>
          <p:nvPr/>
        </p:nvSpPr>
        <p:spPr>
          <a:xfrm>
            <a:off x="437164" y="3579534"/>
            <a:ext cx="5285427" cy="40318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00"/>
              <a:t>[ Process List ]</a:t>
            </a:r>
          </a:p>
          <a:p>
            <a:r>
              <a:rPr lang="en-US" altLang="ko-KR" sz="160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sz="1600" strike="sngStrike"/>
              <a:t>FC Parameter</a:t>
            </a:r>
            <a:r>
              <a:rPr lang="ko-KR" altLang="en-US" sz="1600" strike="sngStrike"/>
              <a:t> </a:t>
            </a:r>
            <a:r>
              <a:rPr lang="en-US" altLang="ko-KR" sz="1600" strike="sngStrike"/>
              <a:t>Setting </a:t>
            </a:r>
          </a:p>
          <a:p>
            <a:pPr marL="285750" indent="-285750">
              <a:buFontTx/>
              <a:buChar char="-"/>
            </a:pPr>
            <a:r>
              <a:rPr lang="en-US" altLang="ko-KR" sz="1600" strike="sngStrike"/>
              <a:t>FC</a:t>
            </a:r>
            <a:r>
              <a:rPr lang="ko-KR" altLang="en-US" sz="1600" strike="sngStrike"/>
              <a:t> </a:t>
            </a:r>
            <a:r>
              <a:rPr lang="en-US" altLang="ko-KR" sz="1600" strike="sngStrike"/>
              <a:t>PWM Test</a:t>
            </a:r>
            <a:r>
              <a:rPr lang="ko-KR" altLang="en-US" sz="1600" strike="sngStrike"/>
              <a:t> </a:t>
            </a:r>
            <a:endParaRPr lang="en-US" altLang="ko-KR" sz="1600" strike="sngStrike"/>
          </a:p>
          <a:p>
            <a:pPr marL="285750" indent="-285750">
              <a:buFontTx/>
              <a:buChar char="-"/>
            </a:pPr>
            <a:r>
              <a:rPr lang="en-US" altLang="ko-KR" sz="1600" strike="sngStrike"/>
              <a:t>Telemetry Test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GPS Test</a:t>
            </a:r>
          </a:p>
          <a:p>
            <a:pPr marL="285750" indent="-285750">
              <a:buFontTx/>
              <a:buChar char="-"/>
            </a:pPr>
            <a:r>
              <a:rPr lang="ko-KR" altLang="en-US" sz="1600"/>
              <a:t>배터리 에이징 테스트</a:t>
            </a: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ko-KR" altLang="en-US" sz="1600"/>
              <a:t>하드웨어 납땜 및 체결</a:t>
            </a: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en-US" altLang="ko-KR" sz="1600"/>
              <a:t>ESC Calibration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Motor Test</a:t>
            </a:r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endParaRPr lang="en-US" altLang="ko-KR" sz="160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E0D5953-4E44-5D6D-81CE-25C0220B8CB3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3431938" y="1845162"/>
            <a:ext cx="0" cy="7664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EDE6D58-1C57-480D-2D1E-5ECCA8AD6399}"/>
              </a:ext>
            </a:extLst>
          </p:cNvPr>
          <p:cNvSpPr/>
          <p:nvPr/>
        </p:nvSpPr>
        <p:spPr>
          <a:xfrm>
            <a:off x="1459218" y="2326932"/>
            <a:ext cx="1266693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Sik Telemetry</a:t>
            </a:r>
            <a:endParaRPr lang="ko-KR" altLang="en-US">
              <a:noFill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810592-AA21-BAD4-72D7-57A6CC6EAF98}"/>
              </a:ext>
            </a:extLst>
          </p:cNvPr>
          <p:cNvSpPr txBox="1"/>
          <p:nvPr/>
        </p:nvSpPr>
        <p:spPr>
          <a:xfrm>
            <a:off x="2092565" y="1925626"/>
            <a:ext cx="48923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USB</a:t>
            </a:r>
            <a:endParaRPr lang="ko-KR" altLang="en-US" sz="12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F78FAD3-E70E-8E8B-9B82-9378667D8B91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2092564" y="1866845"/>
            <a:ext cx="1" cy="46008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732FE8C-8752-D1A8-4880-D75DF4327D4E}"/>
              </a:ext>
            </a:extLst>
          </p:cNvPr>
          <p:cNvSpPr/>
          <p:nvPr/>
        </p:nvSpPr>
        <p:spPr>
          <a:xfrm>
            <a:off x="468028" y="1065042"/>
            <a:ext cx="5429560" cy="2002755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82D909-A094-B36F-B716-F4464BF2CE35}"/>
              </a:ext>
            </a:extLst>
          </p:cNvPr>
          <p:cNvSpPr txBox="1"/>
          <p:nvPr/>
        </p:nvSpPr>
        <p:spPr>
          <a:xfrm>
            <a:off x="1700155" y="829568"/>
            <a:ext cx="19807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Drone</a:t>
            </a:r>
            <a:endParaRPr lang="ko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4A1B155-CA69-B98F-4596-8800D2033CB9}"/>
              </a:ext>
            </a:extLst>
          </p:cNvPr>
          <p:cNvSpPr/>
          <p:nvPr/>
        </p:nvSpPr>
        <p:spPr>
          <a:xfrm>
            <a:off x="2969860" y="2081887"/>
            <a:ext cx="901040" cy="3913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ESC (4)</a:t>
            </a:r>
            <a:endParaRPr lang="ko-KR" altLang="en-US">
              <a:noFill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91987D6-9DFF-D8D1-1C3D-C7C336D77352}"/>
              </a:ext>
            </a:extLst>
          </p:cNvPr>
          <p:cNvSpPr/>
          <p:nvPr/>
        </p:nvSpPr>
        <p:spPr>
          <a:xfrm>
            <a:off x="2981418" y="2611659"/>
            <a:ext cx="901040" cy="39138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Motor (4)</a:t>
            </a:r>
            <a:endParaRPr lang="ko-KR" altLang="en-US" sz="1400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BF8511-990C-E5F8-135B-C8BC3E9C94E8}"/>
              </a:ext>
            </a:extLst>
          </p:cNvPr>
          <p:cNvSpPr txBox="1"/>
          <p:nvPr/>
        </p:nvSpPr>
        <p:spPr>
          <a:xfrm>
            <a:off x="3453192" y="1818761"/>
            <a:ext cx="550151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PWM</a:t>
            </a:r>
            <a:endParaRPr lang="ko-KR" altLang="en-US" sz="12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46DCCE4-FA74-9493-4969-BB73BDB2FE62}"/>
              </a:ext>
            </a:extLst>
          </p:cNvPr>
          <p:cNvSpPr/>
          <p:nvPr/>
        </p:nvSpPr>
        <p:spPr>
          <a:xfrm>
            <a:off x="4132811" y="2184374"/>
            <a:ext cx="1187782" cy="826814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Distribution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Board</a:t>
            </a:r>
            <a:endParaRPr lang="ko-KR" altLang="en-US" sz="14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876E5A4-8B32-868B-A1D1-0330F6E29439}"/>
              </a:ext>
            </a:extLst>
          </p:cNvPr>
          <p:cNvSpPr/>
          <p:nvPr/>
        </p:nvSpPr>
        <p:spPr>
          <a:xfrm>
            <a:off x="3951693" y="1271259"/>
            <a:ext cx="1250959" cy="584279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Battery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(4s1p)</a:t>
            </a:r>
            <a:endParaRPr lang="ko-KR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A5A6F12-0C76-E6F5-8A15-EA0109097C65}"/>
              </a:ext>
            </a:extLst>
          </p:cNvPr>
          <p:cNvCxnSpPr>
            <a:cxnSpLocks/>
            <a:stCxn id="45" idx="2"/>
            <a:endCxn id="44" idx="0"/>
          </p:cNvCxnSpPr>
          <p:nvPr/>
        </p:nvCxnSpPr>
        <p:spPr>
          <a:xfrm rot="16200000" flipH="1">
            <a:off x="4487519" y="1945191"/>
            <a:ext cx="328836" cy="14952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54E2538-F8C6-59BC-BFD5-E0B9809C4088}"/>
              </a:ext>
            </a:extLst>
          </p:cNvPr>
          <p:cNvSpPr/>
          <p:nvPr/>
        </p:nvSpPr>
        <p:spPr>
          <a:xfrm>
            <a:off x="564724" y="1282566"/>
            <a:ext cx="821568" cy="162044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</a:t>
            </a:r>
          </a:p>
          <a:p>
            <a:pPr algn="ctr"/>
            <a:r>
              <a:rPr lang="en-US" altLang="ko-KR"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(GPS..)</a:t>
            </a:r>
            <a:endParaRPr lang="ko-KR" altLang="en-US" sz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CCB445-9E63-9888-58B6-F4FB35226773}"/>
              </a:ext>
            </a:extLst>
          </p:cNvPr>
          <p:cNvSpPr/>
          <p:nvPr/>
        </p:nvSpPr>
        <p:spPr>
          <a:xfrm>
            <a:off x="1459218" y="1282566"/>
            <a:ext cx="2442735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FC</a:t>
            </a:r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6487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5DF8F-7E16-95DF-24B7-D0DED305C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4B9F2B-6F6D-189B-2B5C-AFA737150E2D}"/>
              </a:ext>
            </a:extLst>
          </p:cNvPr>
          <p:cNvSpPr txBox="1"/>
          <p:nvPr/>
        </p:nvSpPr>
        <p:spPr>
          <a:xfrm>
            <a:off x="500033" y="392049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02.</a:t>
            </a:r>
            <a:r>
              <a:rPr lang="ko-KR" altLang="en-US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 개발 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5B40F2-D713-19A8-4198-3273CFFC626F}"/>
              </a:ext>
            </a:extLst>
          </p:cNvPr>
          <p:cNvSpPr txBox="1"/>
          <p:nvPr/>
        </p:nvSpPr>
        <p:spPr>
          <a:xfrm>
            <a:off x="9124299" y="392049"/>
            <a:ext cx="1832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ICT </a:t>
            </a:r>
            <a:r>
              <a:rPr lang="ko-KR" altLang="en-US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캡스톤 디자인 최종 발표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52BFDC-275C-9CCA-0D5E-67A009DADD01}"/>
              </a:ext>
            </a:extLst>
          </p:cNvPr>
          <p:cNvSpPr/>
          <p:nvPr/>
        </p:nvSpPr>
        <p:spPr>
          <a:xfrm>
            <a:off x="439255" y="392049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DF3186-FBD9-09B8-A7B7-3B1AC68A8006}"/>
              </a:ext>
            </a:extLst>
          </p:cNvPr>
          <p:cNvSpPr txBox="1"/>
          <p:nvPr/>
        </p:nvSpPr>
        <p:spPr>
          <a:xfrm>
            <a:off x="523406" y="670130"/>
            <a:ext cx="4924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rgbClr val="A9AAAA"/>
                </a:solidFill>
                <a:latin typeface="나눔스퀘어_ac Bold"/>
                <a:ea typeface="나눔스퀘어_ac Bold"/>
              </a:rPr>
              <a:t>드론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C43E94-7553-B75B-0EFB-E5DC5008A42D}"/>
              </a:ext>
            </a:extLst>
          </p:cNvPr>
          <p:cNvSpPr txBox="1"/>
          <p:nvPr/>
        </p:nvSpPr>
        <p:spPr>
          <a:xfrm>
            <a:off x="437164" y="3579534"/>
            <a:ext cx="5285427" cy="40318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00"/>
              <a:t>[ Process List ]</a:t>
            </a:r>
          </a:p>
          <a:p>
            <a:r>
              <a:rPr lang="en-US" altLang="ko-KR" sz="160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sz="1600" strike="sngStrike"/>
              <a:t>FC Parameter</a:t>
            </a:r>
            <a:r>
              <a:rPr lang="ko-KR" altLang="en-US" sz="1600" strike="sngStrike"/>
              <a:t> </a:t>
            </a:r>
            <a:r>
              <a:rPr lang="en-US" altLang="ko-KR" sz="1600" strike="sngStrike"/>
              <a:t>Setting </a:t>
            </a:r>
          </a:p>
          <a:p>
            <a:pPr marL="285750" indent="-285750">
              <a:buFontTx/>
              <a:buChar char="-"/>
            </a:pPr>
            <a:r>
              <a:rPr lang="en-US" altLang="ko-KR" sz="1600" strike="sngStrike"/>
              <a:t>FC</a:t>
            </a:r>
            <a:r>
              <a:rPr lang="ko-KR" altLang="en-US" sz="1600" strike="sngStrike"/>
              <a:t> </a:t>
            </a:r>
            <a:r>
              <a:rPr lang="en-US" altLang="ko-KR" sz="1600" strike="sngStrike"/>
              <a:t>PWM Test</a:t>
            </a:r>
            <a:r>
              <a:rPr lang="ko-KR" altLang="en-US" sz="1600" strike="sngStrike"/>
              <a:t> </a:t>
            </a:r>
            <a:endParaRPr lang="en-US" altLang="ko-KR" sz="1600" strike="sngStrike"/>
          </a:p>
          <a:p>
            <a:pPr marL="285750" indent="-285750">
              <a:buFontTx/>
              <a:buChar char="-"/>
            </a:pPr>
            <a:r>
              <a:rPr lang="en-US" altLang="ko-KR" sz="1600" strike="sngStrike"/>
              <a:t>Telemetry Test</a:t>
            </a:r>
          </a:p>
          <a:p>
            <a:pPr marL="285750" indent="-285750">
              <a:buFontTx/>
              <a:buChar char="-"/>
            </a:pPr>
            <a:r>
              <a:rPr lang="en-US" altLang="ko-KR" sz="1600" strike="sngStrike"/>
              <a:t>GPS Test</a:t>
            </a:r>
          </a:p>
          <a:p>
            <a:pPr marL="285750" indent="-285750">
              <a:buFontTx/>
              <a:buChar char="-"/>
            </a:pPr>
            <a:r>
              <a:rPr lang="ko-KR" altLang="en-US" sz="1600"/>
              <a:t>배터리 에이징 테스트</a:t>
            </a: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ko-KR" altLang="en-US" sz="1600"/>
              <a:t>하드웨어 납땜 및 체결</a:t>
            </a: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en-US" altLang="ko-KR" sz="1600"/>
              <a:t>ESC Calibration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Motor Test</a:t>
            </a:r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endParaRPr lang="en-US" altLang="ko-KR" sz="160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ED74D30-D96C-2C8E-33DF-0FB2144426EA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3431938" y="1845162"/>
            <a:ext cx="0" cy="7664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DD91D80-D58C-8D65-1EF8-6C53FC08D4A9}"/>
              </a:ext>
            </a:extLst>
          </p:cNvPr>
          <p:cNvSpPr/>
          <p:nvPr/>
        </p:nvSpPr>
        <p:spPr>
          <a:xfrm>
            <a:off x="1459218" y="2326932"/>
            <a:ext cx="1266693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Sik Telemetry</a:t>
            </a:r>
            <a:endParaRPr lang="ko-KR" altLang="en-US">
              <a:noFill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CDF347-1D29-A83D-B0E0-79D05D65E7D1}"/>
              </a:ext>
            </a:extLst>
          </p:cNvPr>
          <p:cNvSpPr txBox="1"/>
          <p:nvPr/>
        </p:nvSpPr>
        <p:spPr>
          <a:xfrm>
            <a:off x="2092565" y="1925626"/>
            <a:ext cx="48923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USB</a:t>
            </a:r>
            <a:endParaRPr lang="ko-KR" altLang="en-US" sz="12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F8673E8-F3D7-50EC-2141-761C02878F2C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2092564" y="1866845"/>
            <a:ext cx="1" cy="46008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0C95C4B-1F3F-7200-C84D-280B00E3C39C}"/>
              </a:ext>
            </a:extLst>
          </p:cNvPr>
          <p:cNvSpPr/>
          <p:nvPr/>
        </p:nvSpPr>
        <p:spPr>
          <a:xfrm>
            <a:off x="468028" y="1065042"/>
            <a:ext cx="5429560" cy="2002755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71EB7E-8679-98BB-E314-2D8B3370C257}"/>
              </a:ext>
            </a:extLst>
          </p:cNvPr>
          <p:cNvSpPr txBox="1"/>
          <p:nvPr/>
        </p:nvSpPr>
        <p:spPr>
          <a:xfrm>
            <a:off x="1700155" y="829568"/>
            <a:ext cx="19807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Drone</a:t>
            </a:r>
            <a:endParaRPr lang="ko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9F6C576-A2B5-537B-8485-6E14E737ED19}"/>
              </a:ext>
            </a:extLst>
          </p:cNvPr>
          <p:cNvSpPr/>
          <p:nvPr/>
        </p:nvSpPr>
        <p:spPr>
          <a:xfrm>
            <a:off x="2969860" y="2081887"/>
            <a:ext cx="901040" cy="3913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ESC (4)</a:t>
            </a:r>
            <a:endParaRPr lang="ko-KR" altLang="en-US">
              <a:noFill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009AFC2-AD2E-F4D5-0ED5-45898C68663C}"/>
              </a:ext>
            </a:extLst>
          </p:cNvPr>
          <p:cNvSpPr/>
          <p:nvPr/>
        </p:nvSpPr>
        <p:spPr>
          <a:xfrm>
            <a:off x="2981418" y="2611659"/>
            <a:ext cx="901040" cy="39138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Motor (4)</a:t>
            </a:r>
            <a:endParaRPr lang="ko-KR" altLang="en-US" sz="1400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01203D-41EF-C1CC-22C9-27A69568BBD1}"/>
              </a:ext>
            </a:extLst>
          </p:cNvPr>
          <p:cNvSpPr txBox="1"/>
          <p:nvPr/>
        </p:nvSpPr>
        <p:spPr>
          <a:xfrm>
            <a:off x="3453192" y="1818761"/>
            <a:ext cx="550151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PWM</a:t>
            </a:r>
            <a:endParaRPr lang="ko-KR" altLang="en-US" sz="12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4D2FCB9-1299-CEA3-805E-010140E4B1BA}"/>
              </a:ext>
            </a:extLst>
          </p:cNvPr>
          <p:cNvSpPr/>
          <p:nvPr/>
        </p:nvSpPr>
        <p:spPr>
          <a:xfrm>
            <a:off x="4132811" y="2184374"/>
            <a:ext cx="1187782" cy="826814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Distribution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Board</a:t>
            </a:r>
            <a:endParaRPr lang="ko-KR" altLang="en-US" sz="14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62D7BCA-9D9D-A2C8-93EF-EDF37715626B}"/>
              </a:ext>
            </a:extLst>
          </p:cNvPr>
          <p:cNvSpPr/>
          <p:nvPr/>
        </p:nvSpPr>
        <p:spPr>
          <a:xfrm>
            <a:off x="3951693" y="1271259"/>
            <a:ext cx="1250959" cy="58427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Battery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(4s1p)</a:t>
            </a:r>
            <a:endParaRPr lang="ko-KR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1F37DB94-042E-09B5-529C-22912F9E85E7}"/>
              </a:ext>
            </a:extLst>
          </p:cNvPr>
          <p:cNvCxnSpPr>
            <a:cxnSpLocks/>
            <a:stCxn id="45" idx="2"/>
            <a:endCxn id="44" idx="0"/>
          </p:cNvCxnSpPr>
          <p:nvPr/>
        </p:nvCxnSpPr>
        <p:spPr>
          <a:xfrm rot="16200000" flipH="1">
            <a:off x="4487519" y="1945191"/>
            <a:ext cx="328836" cy="14952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322FAF0-D505-0754-0738-101087E99468}"/>
              </a:ext>
            </a:extLst>
          </p:cNvPr>
          <p:cNvSpPr/>
          <p:nvPr/>
        </p:nvSpPr>
        <p:spPr>
          <a:xfrm>
            <a:off x="564724" y="1282566"/>
            <a:ext cx="821568" cy="1620445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</a:t>
            </a:r>
          </a:p>
          <a:p>
            <a:pPr algn="ctr"/>
            <a:r>
              <a:rPr lang="en-US" altLang="ko-KR"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(GPS..)</a:t>
            </a:r>
            <a:endParaRPr lang="ko-KR" altLang="en-US" sz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48D6BC-2EDE-F5DA-3290-1F505AFE8F17}"/>
              </a:ext>
            </a:extLst>
          </p:cNvPr>
          <p:cNvSpPr/>
          <p:nvPr/>
        </p:nvSpPr>
        <p:spPr>
          <a:xfrm>
            <a:off x="1459218" y="1282566"/>
            <a:ext cx="2442735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FC</a:t>
            </a:r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4203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CA67-E488-0E21-B77F-6C48F8715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F04DCA-6950-695A-5B7E-6CEC98814F65}"/>
              </a:ext>
            </a:extLst>
          </p:cNvPr>
          <p:cNvSpPr txBox="1"/>
          <p:nvPr/>
        </p:nvSpPr>
        <p:spPr>
          <a:xfrm>
            <a:off x="500033" y="392049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02.</a:t>
            </a:r>
            <a:r>
              <a:rPr lang="ko-KR" altLang="en-US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 개발 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4A0643-A464-C390-E533-9604BDE14EBA}"/>
              </a:ext>
            </a:extLst>
          </p:cNvPr>
          <p:cNvSpPr txBox="1"/>
          <p:nvPr/>
        </p:nvSpPr>
        <p:spPr>
          <a:xfrm>
            <a:off x="9124299" y="392049"/>
            <a:ext cx="1832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ICT </a:t>
            </a:r>
            <a:r>
              <a:rPr lang="ko-KR" altLang="en-US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캡스톤 디자인 최종 발표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46F86B-416B-1479-7E39-0681FD8A3345}"/>
              </a:ext>
            </a:extLst>
          </p:cNvPr>
          <p:cNvSpPr/>
          <p:nvPr/>
        </p:nvSpPr>
        <p:spPr>
          <a:xfrm>
            <a:off x="439255" y="392049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138E89-FB93-1F65-2E7A-6EBED8CC1D39}"/>
              </a:ext>
            </a:extLst>
          </p:cNvPr>
          <p:cNvSpPr txBox="1"/>
          <p:nvPr/>
        </p:nvSpPr>
        <p:spPr>
          <a:xfrm>
            <a:off x="523406" y="670130"/>
            <a:ext cx="4924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rgbClr val="A9AAAA"/>
                </a:solidFill>
                <a:latin typeface="나눔스퀘어_ac Bold"/>
                <a:ea typeface="나눔스퀘어_ac Bold"/>
              </a:rPr>
              <a:t>드론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6717E8-EC3E-38FD-77BA-72B85A04FD34}"/>
              </a:ext>
            </a:extLst>
          </p:cNvPr>
          <p:cNvSpPr txBox="1"/>
          <p:nvPr/>
        </p:nvSpPr>
        <p:spPr>
          <a:xfrm>
            <a:off x="437164" y="3579534"/>
            <a:ext cx="5285427" cy="40318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00"/>
              <a:t>[ Process List ]</a:t>
            </a:r>
          </a:p>
          <a:p>
            <a:r>
              <a:rPr lang="en-US" altLang="ko-KR" sz="160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sz="1600" strike="sngStrike"/>
              <a:t>FC Parameter</a:t>
            </a:r>
            <a:r>
              <a:rPr lang="ko-KR" altLang="en-US" sz="1600" strike="sngStrike"/>
              <a:t> </a:t>
            </a:r>
            <a:r>
              <a:rPr lang="en-US" altLang="ko-KR" sz="1600" strike="sngStrike"/>
              <a:t>Setting </a:t>
            </a:r>
          </a:p>
          <a:p>
            <a:pPr marL="285750" indent="-285750">
              <a:buFontTx/>
              <a:buChar char="-"/>
            </a:pPr>
            <a:r>
              <a:rPr lang="en-US" altLang="ko-KR" sz="1600" strike="sngStrike"/>
              <a:t>FC</a:t>
            </a:r>
            <a:r>
              <a:rPr lang="ko-KR" altLang="en-US" sz="1600" strike="sngStrike"/>
              <a:t> </a:t>
            </a:r>
            <a:r>
              <a:rPr lang="en-US" altLang="ko-KR" sz="1600" strike="sngStrike"/>
              <a:t>PWM Test</a:t>
            </a:r>
            <a:r>
              <a:rPr lang="ko-KR" altLang="en-US" sz="1600" strike="sngStrike"/>
              <a:t> </a:t>
            </a:r>
            <a:endParaRPr lang="en-US" altLang="ko-KR" sz="1600" strike="sngStrike"/>
          </a:p>
          <a:p>
            <a:pPr marL="285750" indent="-285750">
              <a:buFontTx/>
              <a:buChar char="-"/>
            </a:pPr>
            <a:r>
              <a:rPr lang="en-US" altLang="ko-KR" sz="1600" strike="sngStrike"/>
              <a:t>Telemetry Test</a:t>
            </a:r>
          </a:p>
          <a:p>
            <a:pPr marL="285750" indent="-285750">
              <a:buFontTx/>
              <a:buChar char="-"/>
            </a:pPr>
            <a:r>
              <a:rPr lang="en-US" altLang="ko-KR" sz="1600" strike="sngStrike"/>
              <a:t>GPS Test</a:t>
            </a:r>
          </a:p>
          <a:p>
            <a:pPr marL="285750" indent="-285750">
              <a:buFontTx/>
              <a:buChar char="-"/>
            </a:pPr>
            <a:r>
              <a:rPr lang="ko-KR" altLang="en-US" sz="1600" strike="sngStrike"/>
              <a:t>배터리 에이징 테스트</a:t>
            </a:r>
            <a:endParaRPr lang="en-US" altLang="ko-KR" sz="1600" strike="sngStrike"/>
          </a:p>
          <a:p>
            <a:pPr marL="285750" indent="-285750">
              <a:buFontTx/>
              <a:buChar char="-"/>
            </a:pPr>
            <a:r>
              <a:rPr lang="ko-KR" altLang="en-US" sz="1600"/>
              <a:t>하드웨어 납땜 및 체결</a:t>
            </a: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en-US" altLang="ko-KR" sz="1600"/>
              <a:t>ESC Calibration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Motor Test</a:t>
            </a:r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endParaRPr lang="en-US" altLang="ko-KR" sz="160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DC8122B-20B2-59CF-354B-E9F5CC00C330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3431938" y="1845162"/>
            <a:ext cx="0" cy="7664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B1BD66C-806A-C9F8-E379-04332C2EF6F2}"/>
              </a:ext>
            </a:extLst>
          </p:cNvPr>
          <p:cNvSpPr/>
          <p:nvPr/>
        </p:nvSpPr>
        <p:spPr>
          <a:xfrm>
            <a:off x="1459218" y="2326932"/>
            <a:ext cx="1266693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Sik Telemetry</a:t>
            </a:r>
            <a:endParaRPr lang="ko-KR" altLang="en-US">
              <a:noFill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ED2D79-1BA8-FD48-B182-AD1CABE631F2}"/>
              </a:ext>
            </a:extLst>
          </p:cNvPr>
          <p:cNvSpPr txBox="1"/>
          <p:nvPr/>
        </p:nvSpPr>
        <p:spPr>
          <a:xfrm>
            <a:off x="2092565" y="1925626"/>
            <a:ext cx="48923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USB</a:t>
            </a:r>
            <a:endParaRPr lang="ko-KR" altLang="en-US" sz="12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3FAF879-EA9A-F448-DFC4-CA1C6CA2327F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2092564" y="1866845"/>
            <a:ext cx="1" cy="46008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440B0C3-6D59-AC4F-5821-5837D6340D1E}"/>
              </a:ext>
            </a:extLst>
          </p:cNvPr>
          <p:cNvSpPr/>
          <p:nvPr/>
        </p:nvSpPr>
        <p:spPr>
          <a:xfrm>
            <a:off x="468028" y="1065042"/>
            <a:ext cx="5429560" cy="2002755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8C011C-5A9A-1C71-A5EC-F0B34DEC08D1}"/>
              </a:ext>
            </a:extLst>
          </p:cNvPr>
          <p:cNvSpPr txBox="1"/>
          <p:nvPr/>
        </p:nvSpPr>
        <p:spPr>
          <a:xfrm>
            <a:off x="1700155" y="829568"/>
            <a:ext cx="19807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Drone</a:t>
            </a:r>
            <a:endParaRPr lang="ko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D086C9-B2B8-2F14-D75B-95384A632F75}"/>
              </a:ext>
            </a:extLst>
          </p:cNvPr>
          <p:cNvSpPr/>
          <p:nvPr/>
        </p:nvSpPr>
        <p:spPr>
          <a:xfrm>
            <a:off x="2969860" y="2081887"/>
            <a:ext cx="901040" cy="3913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ESC (4)</a:t>
            </a:r>
            <a:endParaRPr lang="ko-KR" altLang="en-US">
              <a:noFill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6F06C1-325D-4002-4EE3-9C378269BE51}"/>
              </a:ext>
            </a:extLst>
          </p:cNvPr>
          <p:cNvSpPr/>
          <p:nvPr/>
        </p:nvSpPr>
        <p:spPr>
          <a:xfrm>
            <a:off x="2981418" y="2611659"/>
            <a:ext cx="901040" cy="39138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Motor (4)</a:t>
            </a:r>
            <a:endParaRPr lang="ko-KR" altLang="en-US" sz="1400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0148BE-4933-7361-4129-4E1AB27530FF}"/>
              </a:ext>
            </a:extLst>
          </p:cNvPr>
          <p:cNvSpPr txBox="1"/>
          <p:nvPr/>
        </p:nvSpPr>
        <p:spPr>
          <a:xfrm>
            <a:off x="3453192" y="1818761"/>
            <a:ext cx="550151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PWM</a:t>
            </a:r>
            <a:endParaRPr lang="ko-KR" altLang="en-US" sz="12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1151778-E3CA-14B6-FF77-34408DAEC612}"/>
              </a:ext>
            </a:extLst>
          </p:cNvPr>
          <p:cNvSpPr/>
          <p:nvPr/>
        </p:nvSpPr>
        <p:spPr>
          <a:xfrm>
            <a:off x="4132811" y="2184374"/>
            <a:ext cx="1187782" cy="826814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Distribution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Board</a:t>
            </a:r>
            <a:endParaRPr lang="ko-KR" altLang="en-US" sz="14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5D2B46F-F31D-20A9-3DFB-8D6FB9DE85A3}"/>
              </a:ext>
            </a:extLst>
          </p:cNvPr>
          <p:cNvSpPr/>
          <p:nvPr/>
        </p:nvSpPr>
        <p:spPr>
          <a:xfrm>
            <a:off x="3951693" y="1271259"/>
            <a:ext cx="1250959" cy="584279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Battery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(4s1p)</a:t>
            </a:r>
            <a:endParaRPr lang="ko-KR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240039B8-47EE-3533-4B99-DB5753307A33}"/>
              </a:ext>
            </a:extLst>
          </p:cNvPr>
          <p:cNvCxnSpPr>
            <a:cxnSpLocks/>
            <a:stCxn id="45" idx="2"/>
            <a:endCxn id="44" idx="0"/>
          </p:cNvCxnSpPr>
          <p:nvPr/>
        </p:nvCxnSpPr>
        <p:spPr>
          <a:xfrm rot="16200000" flipH="1">
            <a:off x="4487519" y="1945191"/>
            <a:ext cx="328836" cy="14952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ED38810-19FF-A3D2-9819-E507550D962F}"/>
              </a:ext>
            </a:extLst>
          </p:cNvPr>
          <p:cNvSpPr/>
          <p:nvPr/>
        </p:nvSpPr>
        <p:spPr>
          <a:xfrm>
            <a:off x="564724" y="1282566"/>
            <a:ext cx="821568" cy="1620445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</a:t>
            </a:r>
          </a:p>
          <a:p>
            <a:pPr algn="ctr"/>
            <a:r>
              <a:rPr lang="en-US" altLang="ko-KR"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(GPS..)</a:t>
            </a:r>
            <a:endParaRPr lang="ko-KR" altLang="en-US" sz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21B3B7-B7F9-8E6E-0FAC-AEFB13BE8236}"/>
              </a:ext>
            </a:extLst>
          </p:cNvPr>
          <p:cNvSpPr/>
          <p:nvPr/>
        </p:nvSpPr>
        <p:spPr>
          <a:xfrm>
            <a:off x="1459218" y="1282566"/>
            <a:ext cx="2442735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FC</a:t>
            </a:r>
            <a:endParaRPr lang="ko-KR" altLang="en-US">
              <a:noFill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5F9220-3115-C9EA-D926-08D475CB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159" y="1805754"/>
            <a:ext cx="4976794" cy="349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8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1BF3A-6FBA-56C6-4410-8F4E55141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6DB14F-75AB-1FC0-D710-7FA1B40C3847}"/>
              </a:ext>
            </a:extLst>
          </p:cNvPr>
          <p:cNvSpPr txBox="1"/>
          <p:nvPr/>
        </p:nvSpPr>
        <p:spPr>
          <a:xfrm>
            <a:off x="500033" y="392049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02.</a:t>
            </a:r>
            <a:r>
              <a:rPr lang="ko-KR" altLang="en-US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 개발 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BEC157-52A9-3BE9-FF00-86774014EF41}"/>
              </a:ext>
            </a:extLst>
          </p:cNvPr>
          <p:cNvSpPr txBox="1"/>
          <p:nvPr/>
        </p:nvSpPr>
        <p:spPr>
          <a:xfrm>
            <a:off x="9124299" y="392049"/>
            <a:ext cx="1832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ICT </a:t>
            </a:r>
            <a:r>
              <a:rPr lang="ko-KR" altLang="en-US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캡스톤 디자인 최종 발표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3C2661-0600-19AF-1B84-762EA63EB3D4}"/>
              </a:ext>
            </a:extLst>
          </p:cNvPr>
          <p:cNvSpPr/>
          <p:nvPr/>
        </p:nvSpPr>
        <p:spPr>
          <a:xfrm>
            <a:off x="439255" y="392049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F16586-FB29-DDB6-F72E-0D552B24D155}"/>
              </a:ext>
            </a:extLst>
          </p:cNvPr>
          <p:cNvSpPr txBox="1"/>
          <p:nvPr/>
        </p:nvSpPr>
        <p:spPr>
          <a:xfrm>
            <a:off x="523406" y="670130"/>
            <a:ext cx="4924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rgbClr val="A9AAAA"/>
                </a:solidFill>
                <a:latin typeface="나눔스퀘어_ac Bold"/>
                <a:ea typeface="나눔스퀘어_ac Bold"/>
              </a:rPr>
              <a:t>드론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FC597C-2C28-AC19-AC5D-1F716F381F16}"/>
              </a:ext>
            </a:extLst>
          </p:cNvPr>
          <p:cNvSpPr txBox="1"/>
          <p:nvPr/>
        </p:nvSpPr>
        <p:spPr>
          <a:xfrm>
            <a:off x="437164" y="3579534"/>
            <a:ext cx="5285427" cy="40318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00"/>
              <a:t>[ Process List ]</a:t>
            </a:r>
          </a:p>
          <a:p>
            <a:r>
              <a:rPr lang="en-US" altLang="ko-KR" sz="160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sz="1600" strike="sngStrike"/>
              <a:t>FC Parameter</a:t>
            </a:r>
            <a:r>
              <a:rPr lang="ko-KR" altLang="en-US" sz="1600" strike="sngStrike"/>
              <a:t> </a:t>
            </a:r>
            <a:r>
              <a:rPr lang="en-US" altLang="ko-KR" sz="1600" strike="sngStrike"/>
              <a:t>Setting </a:t>
            </a:r>
          </a:p>
          <a:p>
            <a:pPr marL="285750" indent="-285750">
              <a:buFontTx/>
              <a:buChar char="-"/>
            </a:pPr>
            <a:r>
              <a:rPr lang="en-US" altLang="ko-KR" sz="1600" strike="sngStrike"/>
              <a:t>FC</a:t>
            </a:r>
            <a:r>
              <a:rPr lang="ko-KR" altLang="en-US" sz="1600" strike="sngStrike"/>
              <a:t> </a:t>
            </a:r>
            <a:r>
              <a:rPr lang="en-US" altLang="ko-KR" sz="1600" strike="sngStrike"/>
              <a:t>PWM Test</a:t>
            </a:r>
            <a:r>
              <a:rPr lang="ko-KR" altLang="en-US" sz="1600" strike="sngStrike"/>
              <a:t> </a:t>
            </a:r>
            <a:endParaRPr lang="en-US" altLang="ko-KR" sz="1600" strike="sngStrike"/>
          </a:p>
          <a:p>
            <a:pPr marL="285750" indent="-285750">
              <a:buFontTx/>
              <a:buChar char="-"/>
            </a:pPr>
            <a:r>
              <a:rPr lang="en-US" altLang="ko-KR" sz="1600" strike="sngStrike"/>
              <a:t>Telemetry Test</a:t>
            </a:r>
          </a:p>
          <a:p>
            <a:pPr marL="285750" indent="-285750">
              <a:buFontTx/>
              <a:buChar char="-"/>
            </a:pPr>
            <a:r>
              <a:rPr lang="en-US" altLang="ko-KR" sz="1600" strike="sngStrike"/>
              <a:t>GPS Test</a:t>
            </a:r>
          </a:p>
          <a:p>
            <a:pPr marL="285750" indent="-285750">
              <a:buFontTx/>
              <a:buChar char="-"/>
            </a:pPr>
            <a:r>
              <a:rPr lang="ko-KR" altLang="en-US" sz="1600" strike="sngStrike"/>
              <a:t>배터리 에이징 테스트</a:t>
            </a:r>
            <a:endParaRPr lang="en-US" altLang="ko-KR" sz="1600" strike="sngStrike"/>
          </a:p>
          <a:p>
            <a:pPr marL="285750" indent="-285750">
              <a:buFontTx/>
              <a:buChar char="-"/>
            </a:pPr>
            <a:r>
              <a:rPr lang="ko-KR" altLang="en-US" sz="1600" strike="sngStrike"/>
              <a:t>하드웨어 납땜 및 체결</a:t>
            </a:r>
            <a:endParaRPr lang="en-US" altLang="ko-KR" sz="1600" strike="sngStrike"/>
          </a:p>
          <a:p>
            <a:pPr marL="285750" indent="-285750">
              <a:buFontTx/>
              <a:buChar char="-"/>
            </a:pPr>
            <a:r>
              <a:rPr lang="en-US" altLang="ko-KR" sz="1600"/>
              <a:t>ESC Calibration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Motor Test</a:t>
            </a:r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endParaRPr lang="en-US" altLang="ko-KR" sz="160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648B7A0-7339-8263-C5D7-C21D1F065E3F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3431938" y="1845162"/>
            <a:ext cx="0" cy="7664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24B5A3D-7C68-02D2-CFC4-28657FB367F9}"/>
              </a:ext>
            </a:extLst>
          </p:cNvPr>
          <p:cNvSpPr/>
          <p:nvPr/>
        </p:nvSpPr>
        <p:spPr>
          <a:xfrm>
            <a:off x="1459218" y="2326932"/>
            <a:ext cx="1266693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Sik Telemetry</a:t>
            </a:r>
            <a:endParaRPr lang="ko-KR" altLang="en-US">
              <a:noFill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418B08-E79D-0721-5A69-A4CBDEB6A381}"/>
              </a:ext>
            </a:extLst>
          </p:cNvPr>
          <p:cNvSpPr txBox="1"/>
          <p:nvPr/>
        </p:nvSpPr>
        <p:spPr>
          <a:xfrm>
            <a:off x="2092565" y="1925626"/>
            <a:ext cx="48923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USB</a:t>
            </a:r>
            <a:endParaRPr lang="ko-KR" altLang="en-US" sz="12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9FCC29B-2A87-1E93-1383-90179BA66056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2092564" y="1866845"/>
            <a:ext cx="1" cy="46008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3D9FD47-2202-75D9-BD14-EEB692B78AA0}"/>
              </a:ext>
            </a:extLst>
          </p:cNvPr>
          <p:cNvSpPr/>
          <p:nvPr/>
        </p:nvSpPr>
        <p:spPr>
          <a:xfrm>
            <a:off x="468028" y="1065042"/>
            <a:ext cx="5429560" cy="2002755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E786ED-7031-44F4-D4E8-E749DC64F55A}"/>
              </a:ext>
            </a:extLst>
          </p:cNvPr>
          <p:cNvSpPr txBox="1"/>
          <p:nvPr/>
        </p:nvSpPr>
        <p:spPr>
          <a:xfrm>
            <a:off x="1700155" y="829568"/>
            <a:ext cx="19807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Drone</a:t>
            </a:r>
            <a:endParaRPr lang="ko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370E7CA-6F48-FA06-2627-8AC6326510D1}"/>
              </a:ext>
            </a:extLst>
          </p:cNvPr>
          <p:cNvSpPr/>
          <p:nvPr/>
        </p:nvSpPr>
        <p:spPr>
          <a:xfrm>
            <a:off x="2969860" y="2081887"/>
            <a:ext cx="901040" cy="39138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ESC (4)</a:t>
            </a:r>
            <a:endParaRPr lang="ko-KR" altLang="en-US">
              <a:noFill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5B5CE72-6A2F-102A-DB9C-61910C08D505}"/>
              </a:ext>
            </a:extLst>
          </p:cNvPr>
          <p:cNvSpPr/>
          <p:nvPr/>
        </p:nvSpPr>
        <p:spPr>
          <a:xfrm>
            <a:off x="2981418" y="2611659"/>
            <a:ext cx="901040" cy="39138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Motor (4)</a:t>
            </a:r>
            <a:endParaRPr lang="ko-KR" altLang="en-US" sz="1400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DCD2DC-611A-1C64-C668-633235920E64}"/>
              </a:ext>
            </a:extLst>
          </p:cNvPr>
          <p:cNvSpPr txBox="1"/>
          <p:nvPr/>
        </p:nvSpPr>
        <p:spPr>
          <a:xfrm>
            <a:off x="3453192" y="1818761"/>
            <a:ext cx="550151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PWM</a:t>
            </a:r>
            <a:endParaRPr lang="ko-KR" altLang="en-US" sz="12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6BA29-EACA-99F3-133A-4662F877A2BF}"/>
              </a:ext>
            </a:extLst>
          </p:cNvPr>
          <p:cNvSpPr/>
          <p:nvPr/>
        </p:nvSpPr>
        <p:spPr>
          <a:xfrm>
            <a:off x="4132811" y="2184374"/>
            <a:ext cx="1187782" cy="826814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Distribution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Board</a:t>
            </a:r>
            <a:endParaRPr lang="ko-KR" altLang="en-US" sz="14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D9BA8-A77D-4E92-6505-D1493002896C}"/>
              </a:ext>
            </a:extLst>
          </p:cNvPr>
          <p:cNvSpPr/>
          <p:nvPr/>
        </p:nvSpPr>
        <p:spPr>
          <a:xfrm>
            <a:off x="3951693" y="1271259"/>
            <a:ext cx="1250959" cy="584279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Battery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(4s1p)</a:t>
            </a:r>
            <a:endParaRPr lang="ko-KR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ED01F595-98AA-F1E3-15E8-A6DFC3242778}"/>
              </a:ext>
            </a:extLst>
          </p:cNvPr>
          <p:cNvCxnSpPr>
            <a:cxnSpLocks/>
            <a:stCxn id="45" idx="2"/>
            <a:endCxn id="44" idx="0"/>
          </p:cNvCxnSpPr>
          <p:nvPr/>
        </p:nvCxnSpPr>
        <p:spPr>
          <a:xfrm rot="16200000" flipH="1">
            <a:off x="4487519" y="1945191"/>
            <a:ext cx="328836" cy="14952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9243C11-C065-5C16-72E5-142401E3DF6E}"/>
              </a:ext>
            </a:extLst>
          </p:cNvPr>
          <p:cNvSpPr/>
          <p:nvPr/>
        </p:nvSpPr>
        <p:spPr>
          <a:xfrm>
            <a:off x="564724" y="1282566"/>
            <a:ext cx="821568" cy="1620445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</a:t>
            </a:r>
          </a:p>
          <a:p>
            <a:pPr algn="ctr"/>
            <a:r>
              <a:rPr lang="en-US" altLang="ko-KR"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(GPS..)</a:t>
            </a:r>
            <a:endParaRPr lang="ko-KR" altLang="en-US" sz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C94754-DFAE-E384-EF5A-AE33970C6F2D}"/>
              </a:ext>
            </a:extLst>
          </p:cNvPr>
          <p:cNvSpPr/>
          <p:nvPr/>
        </p:nvSpPr>
        <p:spPr>
          <a:xfrm>
            <a:off x="1459218" y="1282566"/>
            <a:ext cx="2442735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FC</a:t>
            </a:r>
            <a:endParaRPr lang="ko-KR" altLang="en-US">
              <a:noFill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1A003A-8BFD-840B-88C4-0D7107141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9237"/>
            <a:ext cx="11104563" cy="37995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7F456E-11EB-2F84-5DE9-EA9DC6764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1386"/>
            <a:ext cx="11104563" cy="301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9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BECC5-E032-8537-F13C-67DFD8CCA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FA2259-8F92-071E-B4AE-992C488128E8}"/>
              </a:ext>
            </a:extLst>
          </p:cNvPr>
          <p:cNvSpPr txBox="1"/>
          <p:nvPr/>
        </p:nvSpPr>
        <p:spPr>
          <a:xfrm>
            <a:off x="500033" y="392049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02.</a:t>
            </a:r>
            <a:r>
              <a:rPr lang="ko-KR" altLang="en-US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 개발 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B76BF-5711-3FEE-53B6-D2079365278D}"/>
              </a:ext>
            </a:extLst>
          </p:cNvPr>
          <p:cNvSpPr txBox="1"/>
          <p:nvPr/>
        </p:nvSpPr>
        <p:spPr>
          <a:xfrm>
            <a:off x="9124299" y="392049"/>
            <a:ext cx="1832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ICT </a:t>
            </a:r>
            <a:r>
              <a:rPr lang="ko-KR" altLang="en-US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캡스톤 디자인 최종 발표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36B5C0-C49D-0993-0004-68F0DE08B4ED}"/>
              </a:ext>
            </a:extLst>
          </p:cNvPr>
          <p:cNvSpPr/>
          <p:nvPr/>
        </p:nvSpPr>
        <p:spPr>
          <a:xfrm>
            <a:off x="439255" y="392049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A5EA45-62E6-ABD7-394A-4B33BC5B03D8}"/>
              </a:ext>
            </a:extLst>
          </p:cNvPr>
          <p:cNvSpPr txBox="1"/>
          <p:nvPr/>
        </p:nvSpPr>
        <p:spPr>
          <a:xfrm>
            <a:off x="523406" y="670130"/>
            <a:ext cx="4924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rgbClr val="A9AAAA"/>
                </a:solidFill>
                <a:latin typeface="나눔스퀘어_ac Bold"/>
                <a:ea typeface="나눔스퀘어_ac Bold"/>
              </a:rPr>
              <a:t>드론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A4F462-480B-C73C-93B8-1EF30B1583BF}"/>
              </a:ext>
            </a:extLst>
          </p:cNvPr>
          <p:cNvSpPr txBox="1"/>
          <p:nvPr/>
        </p:nvSpPr>
        <p:spPr>
          <a:xfrm>
            <a:off x="437164" y="3579534"/>
            <a:ext cx="5285427" cy="40318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00"/>
              <a:t>[ Process List ]</a:t>
            </a:r>
          </a:p>
          <a:p>
            <a:r>
              <a:rPr lang="en-US" altLang="ko-KR" sz="160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sz="1600" strike="sngStrike"/>
              <a:t>FC Parameter</a:t>
            </a:r>
            <a:r>
              <a:rPr lang="ko-KR" altLang="en-US" sz="1600" strike="sngStrike"/>
              <a:t> </a:t>
            </a:r>
            <a:r>
              <a:rPr lang="en-US" altLang="ko-KR" sz="1600" strike="sngStrike"/>
              <a:t>Setting </a:t>
            </a:r>
          </a:p>
          <a:p>
            <a:pPr marL="285750" indent="-285750">
              <a:buFontTx/>
              <a:buChar char="-"/>
            </a:pPr>
            <a:r>
              <a:rPr lang="en-US" altLang="ko-KR" sz="1600" strike="sngStrike"/>
              <a:t>FC</a:t>
            </a:r>
            <a:r>
              <a:rPr lang="ko-KR" altLang="en-US" sz="1600" strike="sngStrike"/>
              <a:t> </a:t>
            </a:r>
            <a:r>
              <a:rPr lang="en-US" altLang="ko-KR" sz="1600" strike="sngStrike"/>
              <a:t>PWM Test</a:t>
            </a:r>
            <a:r>
              <a:rPr lang="ko-KR" altLang="en-US" sz="1600" strike="sngStrike"/>
              <a:t> </a:t>
            </a:r>
            <a:endParaRPr lang="en-US" altLang="ko-KR" sz="1600" strike="sngStrike"/>
          </a:p>
          <a:p>
            <a:pPr marL="285750" indent="-285750">
              <a:buFontTx/>
              <a:buChar char="-"/>
            </a:pPr>
            <a:r>
              <a:rPr lang="en-US" altLang="ko-KR" sz="1600" strike="sngStrike"/>
              <a:t>Telemetry Test</a:t>
            </a:r>
          </a:p>
          <a:p>
            <a:pPr marL="285750" indent="-285750">
              <a:buFontTx/>
              <a:buChar char="-"/>
            </a:pPr>
            <a:r>
              <a:rPr lang="en-US" altLang="ko-KR" sz="1600" strike="sngStrike"/>
              <a:t>GPS Test</a:t>
            </a:r>
          </a:p>
          <a:p>
            <a:pPr marL="285750" indent="-285750">
              <a:buFontTx/>
              <a:buChar char="-"/>
            </a:pPr>
            <a:r>
              <a:rPr lang="ko-KR" altLang="en-US" sz="1600" strike="sngStrike"/>
              <a:t>배터리 에이징 테스트</a:t>
            </a:r>
            <a:endParaRPr lang="en-US" altLang="ko-KR" sz="1600" strike="sngStrike"/>
          </a:p>
          <a:p>
            <a:pPr marL="285750" indent="-285750">
              <a:buFontTx/>
              <a:buChar char="-"/>
            </a:pPr>
            <a:r>
              <a:rPr lang="ko-KR" altLang="en-US" sz="1600" strike="sngStrike"/>
              <a:t>하드웨어 납땜 및 체결</a:t>
            </a:r>
            <a:endParaRPr lang="en-US" altLang="ko-KR" sz="1600" strike="sngStrike"/>
          </a:p>
          <a:p>
            <a:pPr marL="285750" indent="-285750">
              <a:buFontTx/>
              <a:buChar char="-"/>
            </a:pPr>
            <a:r>
              <a:rPr lang="en-US" altLang="ko-KR" sz="1600" strike="sngStrike"/>
              <a:t>ESC Calibration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Motor Test</a:t>
            </a:r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endParaRPr lang="en-US" altLang="ko-KR" sz="160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6A1B4AF-60A2-FFE9-94FD-038F446A2E78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3431938" y="1845162"/>
            <a:ext cx="0" cy="7664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DD36085-DD88-EE32-1BE3-DDA1B285A60E}"/>
              </a:ext>
            </a:extLst>
          </p:cNvPr>
          <p:cNvSpPr/>
          <p:nvPr/>
        </p:nvSpPr>
        <p:spPr>
          <a:xfrm>
            <a:off x="1459218" y="2326932"/>
            <a:ext cx="1266693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Sik Telemetry</a:t>
            </a:r>
            <a:endParaRPr lang="ko-KR" altLang="en-US">
              <a:noFill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0A2E3F5-2580-3854-F69A-EB52F921427E}"/>
              </a:ext>
            </a:extLst>
          </p:cNvPr>
          <p:cNvSpPr txBox="1"/>
          <p:nvPr/>
        </p:nvSpPr>
        <p:spPr>
          <a:xfrm>
            <a:off x="2092565" y="1925626"/>
            <a:ext cx="48923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USB</a:t>
            </a:r>
            <a:endParaRPr lang="ko-KR" altLang="en-US" sz="12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68389A-AAB0-21F3-944F-CFEEFA47A263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2092564" y="1866845"/>
            <a:ext cx="1" cy="46008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C8B26AB-0B59-682A-0A89-63236FE87E4E}"/>
              </a:ext>
            </a:extLst>
          </p:cNvPr>
          <p:cNvSpPr/>
          <p:nvPr/>
        </p:nvSpPr>
        <p:spPr>
          <a:xfrm>
            <a:off x="468028" y="1065042"/>
            <a:ext cx="5429560" cy="2002755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9A1145-6800-4706-CE62-979E7DDB8C66}"/>
              </a:ext>
            </a:extLst>
          </p:cNvPr>
          <p:cNvSpPr txBox="1"/>
          <p:nvPr/>
        </p:nvSpPr>
        <p:spPr>
          <a:xfrm>
            <a:off x="1700155" y="829568"/>
            <a:ext cx="19807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Drone</a:t>
            </a:r>
            <a:endParaRPr lang="ko-KR" altLang="en-US" b="1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6199C83-9653-20E7-F14F-8CA7AB0C2C5D}"/>
              </a:ext>
            </a:extLst>
          </p:cNvPr>
          <p:cNvSpPr/>
          <p:nvPr/>
        </p:nvSpPr>
        <p:spPr>
          <a:xfrm>
            <a:off x="2981418" y="2611659"/>
            <a:ext cx="901040" cy="39138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Motor (4)</a:t>
            </a:r>
            <a:endParaRPr lang="ko-KR" altLang="en-US" sz="1400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9C146A-94BC-7CA3-C96C-D70DC7EFC526}"/>
              </a:ext>
            </a:extLst>
          </p:cNvPr>
          <p:cNvSpPr txBox="1"/>
          <p:nvPr/>
        </p:nvSpPr>
        <p:spPr>
          <a:xfrm>
            <a:off x="3453192" y="1818761"/>
            <a:ext cx="550151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PWM</a:t>
            </a:r>
            <a:endParaRPr lang="ko-KR" altLang="en-US" sz="12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0667844-9DF5-0C00-56A0-33CCFDA9BF1E}"/>
              </a:ext>
            </a:extLst>
          </p:cNvPr>
          <p:cNvSpPr/>
          <p:nvPr/>
        </p:nvSpPr>
        <p:spPr>
          <a:xfrm>
            <a:off x="4132811" y="2184374"/>
            <a:ext cx="1187782" cy="826814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Distribution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Board</a:t>
            </a:r>
            <a:endParaRPr lang="ko-KR" altLang="en-US" sz="14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B5BF1D7-6B7F-BCF3-C3AF-F497711DF8C0}"/>
              </a:ext>
            </a:extLst>
          </p:cNvPr>
          <p:cNvSpPr/>
          <p:nvPr/>
        </p:nvSpPr>
        <p:spPr>
          <a:xfrm>
            <a:off x="3951693" y="1271259"/>
            <a:ext cx="1250959" cy="584279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Battery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(4s1p)</a:t>
            </a:r>
            <a:endParaRPr lang="ko-KR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78872BDF-8002-2312-7C20-B8405BCD3070}"/>
              </a:ext>
            </a:extLst>
          </p:cNvPr>
          <p:cNvCxnSpPr>
            <a:cxnSpLocks/>
            <a:stCxn id="45" idx="2"/>
            <a:endCxn id="44" idx="0"/>
          </p:cNvCxnSpPr>
          <p:nvPr/>
        </p:nvCxnSpPr>
        <p:spPr>
          <a:xfrm rot="16200000" flipH="1">
            <a:off x="4487519" y="1945191"/>
            <a:ext cx="328836" cy="14952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31CDE59-48A6-E295-586E-E705579D8C6C}"/>
              </a:ext>
            </a:extLst>
          </p:cNvPr>
          <p:cNvSpPr/>
          <p:nvPr/>
        </p:nvSpPr>
        <p:spPr>
          <a:xfrm>
            <a:off x="564724" y="1282566"/>
            <a:ext cx="821568" cy="1620445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</a:t>
            </a:r>
          </a:p>
          <a:p>
            <a:pPr algn="ctr"/>
            <a:r>
              <a:rPr lang="en-US" altLang="ko-KR"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(GPS..)</a:t>
            </a:r>
            <a:endParaRPr lang="ko-KR" altLang="en-US" sz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E37385-2CCF-2C8B-53D4-30D7FD963F86}"/>
              </a:ext>
            </a:extLst>
          </p:cNvPr>
          <p:cNvSpPr/>
          <p:nvPr/>
        </p:nvSpPr>
        <p:spPr>
          <a:xfrm>
            <a:off x="1459218" y="1282566"/>
            <a:ext cx="2442735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FC</a:t>
            </a:r>
            <a:endParaRPr lang="ko-KR" altLang="en-US">
              <a:noFill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EB348D-F193-E2F0-FE4E-03A297CDA980}"/>
              </a:ext>
            </a:extLst>
          </p:cNvPr>
          <p:cNvSpPr/>
          <p:nvPr/>
        </p:nvSpPr>
        <p:spPr>
          <a:xfrm>
            <a:off x="2969860" y="2081887"/>
            <a:ext cx="901040" cy="3913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ESC (4)</a:t>
            </a:r>
            <a:endParaRPr lang="ko-KR" altLang="en-US">
              <a:noFill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C18974-C26D-2DFF-CFDE-02D599BC7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6245"/>
            <a:ext cx="11104563" cy="37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7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F1383-2879-490F-B007-6644DBA4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9ACE62-B237-6B65-46EA-AF0F33141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4808" y="0"/>
            <a:ext cx="11269409" cy="687611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69D29C6-A2BB-A197-C158-BCF7ED6327B6}"/>
              </a:ext>
            </a:extLst>
          </p:cNvPr>
          <p:cNvSpPr txBox="1"/>
          <p:nvPr/>
        </p:nvSpPr>
        <p:spPr>
          <a:xfrm>
            <a:off x="4447908" y="1172718"/>
            <a:ext cx="2101482" cy="528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9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CONTENTS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A54B34-905F-29E2-6779-323D507BBF07}"/>
              </a:ext>
            </a:extLst>
          </p:cNvPr>
          <p:cNvSpPr txBox="1"/>
          <p:nvPr/>
        </p:nvSpPr>
        <p:spPr>
          <a:xfrm>
            <a:off x="2080196" y="2646806"/>
            <a:ext cx="857955" cy="41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1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01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B61A1B-1156-AEAA-5283-B0337A18446A}"/>
              </a:ext>
            </a:extLst>
          </p:cNvPr>
          <p:cNvSpPr txBox="1"/>
          <p:nvPr/>
        </p:nvSpPr>
        <p:spPr>
          <a:xfrm>
            <a:off x="2231817" y="3288472"/>
            <a:ext cx="53168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50">
                <a:solidFill>
                  <a:srgbClr val="0F3158"/>
                </a:solidFill>
                <a:latin typeface="나눔스퀘어_ac Bold"/>
                <a:ea typeface="나눔스퀘어_ac Bold"/>
              </a:rPr>
              <a:t>개요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84ECE0-664D-73DC-6D0C-A3644301815A}"/>
              </a:ext>
            </a:extLst>
          </p:cNvPr>
          <p:cNvSpPr txBox="1"/>
          <p:nvPr/>
        </p:nvSpPr>
        <p:spPr>
          <a:xfrm>
            <a:off x="1868833" y="4292901"/>
            <a:ext cx="148464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350">
                <a:solidFill>
                  <a:srgbClr val="0F3158"/>
                </a:solidFill>
                <a:latin typeface="나눔스퀘어_ac Bold"/>
                <a:ea typeface="나눔스퀘어_ac Bold"/>
              </a:rPr>
              <a:t>필요성</a:t>
            </a:r>
            <a:endParaRPr lang="en-US" altLang="ko-KR" sz="1350">
              <a:solidFill>
                <a:srgbClr val="0F3158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5B7E493-E479-D606-A6E4-3B142760513F}"/>
              </a:ext>
            </a:extLst>
          </p:cNvPr>
          <p:cNvSpPr/>
          <p:nvPr/>
        </p:nvSpPr>
        <p:spPr>
          <a:xfrm>
            <a:off x="2448239" y="3873801"/>
            <a:ext cx="72009" cy="72009"/>
          </a:xfrm>
          <a:prstGeom prst="ellipse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  <a:latin typeface="나눔스퀘어_ac Bold"/>
              <a:ea typeface="나눔스퀘어_ac Bold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84A218-4576-985A-D5C9-DF2B6E80E15A}"/>
              </a:ext>
            </a:extLst>
          </p:cNvPr>
          <p:cNvSpPr txBox="1"/>
          <p:nvPr/>
        </p:nvSpPr>
        <p:spPr>
          <a:xfrm>
            <a:off x="5122211" y="2646805"/>
            <a:ext cx="599446" cy="412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1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02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B29846-09DB-3AAC-CBFA-8D7E5A6E7246}"/>
              </a:ext>
            </a:extLst>
          </p:cNvPr>
          <p:cNvSpPr txBox="1"/>
          <p:nvPr/>
        </p:nvSpPr>
        <p:spPr>
          <a:xfrm>
            <a:off x="4923220" y="3291974"/>
            <a:ext cx="99742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50">
                <a:solidFill>
                  <a:srgbClr val="0F3158"/>
                </a:solidFill>
                <a:latin typeface="나눔스퀘어_ac Bold"/>
                <a:ea typeface="나눔스퀘어_ac Bold"/>
              </a:rPr>
              <a:t>개발</a:t>
            </a:r>
            <a:endParaRPr lang="ko-KR" altLang="ko-KR" sz="1350">
              <a:solidFill>
                <a:srgbClr val="0F3158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60B8BB-5C3D-B20E-5351-A105124C10B8}"/>
              </a:ext>
            </a:extLst>
          </p:cNvPr>
          <p:cNvSpPr txBox="1"/>
          <p:nvPr/>
        </p:nvSpPr>
        <p:spPr>
          <a:xfrm>
            <a:off x="4806523" y="4290058"/>
            <a:ext cx="1735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350">
                <a:solidFill>
                  <a:srgbClr val="0F3158"/>
                </a:solidFill>
                <a:latin typeface="나눔스퀘어_ac Bold"/>
                <a:ea typeface="나눔스퀘어_ac Bold"/>
              </a:rPr>
              <a:t>아이디어 구체화</a:t>
            </a:r>
            <a:endParaRPr lang="en-US" altLang="ko-KR" sz="1350">
              <a:solidFill>
                <a:srgbClr val="0F3158"/>
              </a:solidFill>
              <a:latin typeface="나눔스퀘어_ac Bold"/>
              <a:ea typeface="나눔스퀘어_ac Bold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sz="1350">
                <a:solidFill>
                  <a:srgbClr val="0F3158"/>
                </a:solidFill>
                <a:latin typeface="나눔스퀘어_ac Bold"/>
                <a:ea typeface="나눔스퀘어_ac Bold"/>
              </a:rPr>
              <a:t>Drone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350">
                <a:solidFill>
                  <a:srgbClr val="0F3158"/>
                </a:solidFill>
                <a:latin typeface="나눔스퀘어_ac Bold"/>
                <a:ea typeface="나눔스퀘어_ac Bold"/>
              </a:rPr>
              <a:t>GCS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350">
                <a:solidFill>
                  <a:srgbClr val="0F3158"/>
                </a:solidFill>
                <a:latin typeface="나눔스퀘어_ac Bold"/>
                <a:ea typeface="나눔스퀘어_ac Bold"/>
              </a:rPr>
              <a:t>Landing</a:t>
            </a:r>
            <a:r>
              <a:rPr lang="ko-KR" altLang="en-US" sz="1350">
                <a:solidFill>
                  <a:srgbClr val="0F3158"/>
                </a:solidFill>
                <a:latin typeface="나눔스퀘어_ac Bold"/>
                <a:ea typeface="나눔스퀘어_ac Bold"/>
              </a:rPr>
              <a:t> </a:t>
            </a:r>
            <a:r>
              <a:rPr lang="en-US" altLang="ko-KR" sz="1350">
                <a:solidFill>
                  <a:srgbClr val="0F3158"/>
                </a:solidFill>
                <a:latin typeface="나눔스퀘어_ac Bold"/>
                <a:ea typeface="나눔스퀘어_ac Bold"/>
              </a:rPr>
              <a:t>Station</a:t>
            </a:r>
            <a:endParaRPr lang="ko-KR" altLang="ko-KR" sz="1350">
              <a:solidFill>
                <a:srgbClr val="0F3158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5B73DC1-4C8A-E8D1-C822-4DB882E3B4A6}"/>
              </a:ext>
            </a:extLst>
          </p:cNvPr>
          <p:cNvSpPr/>
          <p:nvPr/>
        </p:nvSpPr>
        <p:spPr>
          <a:xfrm>
            <a:off x="5385929" y="3870958"/>
            <a:ext cx="72009" cy="72009"/>
          </a:xfrm>
          <a:prstGeom prst="ellipse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  <a:latin typeface="나눔스퀘어_ac Bold"/>
              <a:ea typeface="나눔스퀘어_ac Bold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682944-4AB7-D887-5098-58A59077F900}"/>
              </a:ext>
            </a:extLst>
          </p:cNvPr>
          <p:cNvSpPr txBox="1"/>
          <p:nvPr/>
        </p:nvSpPr>
        <p:spPr>
          <a:xfrm>
            <a:off x="7895495" y="2646805"/>
            <a:ext cx="857936" cy="41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1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E0EF15-AE18-CF00-D286-BC05D4BD8926}"/>
              </a:ext>
            </a:extLst>
          </p:cNvPr>
          <p:cNvSpPr txBox="1"/>
          <p:nvPr/>
        </p:nvSpPr>
        <p:spPr>
          <a:xfrm>
            <a:off x="7718411" y="3294886"/>
            <a:ext cx="129864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50">
                <a:solidFill>
                  <a:srgbClr val="0F3158"/>
                </a:solidFill>
                <a:latin typeface="나눔스퀘어_ac Bold"/>
                <a:ea typeface="나눔스퀘어_ac Bold"/>
              </a:rPr>
              <a:t>마무리</a:t>
            </a:r>
            <a:endParaRPr lang="ko-KR" altLang="ko-KR" sz="1350">
              <a:solidFill>
                <a:srgbClr val="0F3158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3669B55-F1AE-FA08-7BC3-587BAD0328B5}"/>
              </a:ext>
            </a:extLst>
          </p:cNvPr>
          <p:cNvSpPr txBox="1"/>
          <p:nvPr/>
        </p:nvSpPr>
        <p:spPr>
          <a:xfrm>
            <a:off x="7730850" y="4290058"/>
            <a:ext cx="173534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350">
                <a:solidFill>
                  <a:srgbClr val="0F3158"/>
                </a:solidFill>
                <a:latin typeface="나눔스퀘어_ac Bold"/>
                <a:ea typeface="나눔스퀘어_ac Bold"/>
              </a:rPr>
              <a:t>기대 효과</a:t>
            </a:r>
            <a:endParaRPr lang="en-US" altLang="ko-KR" sz="1350">
              <a:solidFill>
                <a:srgbClr val="0F3158"/>
              </a:solidFill>
              <a:latin typeface="나눔스퀘어_ac Bold"/>
              <a:ea typeface="나눔스퀘어_ac Bold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350">
                <a:solidFill>
                  <a:srgbClr val="0F3158"/>
                </a:solidFill>
                <a:latin typeface="나눔스퀘어_ac Bold"/>
                <a:ea typeface="나눔스퀘어_ac Bold"/>
              </a:rPr>
              <a:t>추후 개선점</a:t>
            </a:r>
            <a:endParaRPr lang="en-US" altLang="ko-KR" sz="1350">
              <a:solidFill>
                <a:srgbClr val="0F3158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10DDCEC-53D1-CF55-1A52-460DAD70D7CE}"/>
              </a:ext>
            </a:extLst>
          </p:cNvPr>
          <p:cNvSpPr/>
          <p:nvPr/>
        </p:nvSpPr>
        <p:spPr>
          <a:xfrm>
            <a:off x="8310256" y="3870958"/>
            <a:ext cx="72009" cy="72009"/>
          </a:xfrm>
          <a:prstGeom prst="ellipse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  <a:latin typeface="나눔스퀘어_ac Bold"/>
              <a:ea typeface="나눔스퀘어_ac Bold"/>
            </a:endParaRPr>
          </a:p>
        </p:txBody>
      </p:sp>
    </p:spTree>
    <p:extLst>
      <p:ext uri="{BB962C8B-B14F-4D97-AF65-F5344CB8AC3E}">
        <p14:creationId xmlns:p14="http://schemas.microsoft.com/office/powerpoint/2010/main" val="294003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9C03D-BB27-9C55-ED07-6ABDCAE1F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1C9E0C-0D95-668C-67D1-E43F1A27058C}"/>
              </a:ext>
            </a:extLst>
          </p:cNvPr>
          <p:cNvSpPr txBox="1"/>
          <p:nvPr/>
        </p:nvSpPr>
        <p:spPr>
          <a:xfrm>
            <a:off x="500033" y="392049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02.</a:t>
            </a:r>
            <a:r>
              <a:rPr lang="ko-KR" altLang="en-US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 개발 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CFDCA-34A7-480F-5A51-B439D4539A51}"/>
              </a:ext>
            </a:extLst>
          </p:cNvPr>
          <p:cNvSpPr txBox="1"/>
          <p:nvPr/>
        </p:nvSpPr>
        <p:spPr>
          <a:xfrm>
            <a:off x="9124299" y="392049"/>
            <a:ext cx="1832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ICT </a:t>
            </a:r>
            <a:r>
              <a:rPr lang="ko-KR" altLang="en-US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캡스톤 디자인 최종 발표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9AB40E-97EF-7CA7-E192-F00A1A213E08}"/>
              </a:ext>
            </a:extLst>
          </p:cNvPr>
          <p:cNvSpPr/>
          <p:nvPr/>
        </p:nvSpPr>
        <p:spPr>
          <a:xfrm>
            <a:off x="439255" y="392049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37767A-6239-7F95-D224-792398C582A4}"/>
              </a:ext>
            </a:extLst>
          </p:cNvPr>
          <p:cNvSpPr/>
          <p:nvPr/>
        </p:nvSpPr>
        <p:spPr>
          <a:xfrm>
            <a:off x="485865" y="3645030"/>
            <a:ext cx="5596165" cy="2952409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E67701-A47C-F299-6549-843FD19179F9}"/>
              </a:ext>
            </a:extLst>
          </p:cNvPr>
          <p:cNvSpPr/>
          <p:nvPr/>
        </p:nvSpPr>
        <p:spPr>
          <a:xfrm>
            <a:off x="1015651" y="5013220"/>
            <a:ext cx="1872260" cy="115103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Laptop</a:t>
            </a:r>
          </a:p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&lt;APP&gt;  MissionPlanner</a:t>
            </a:r>
            <a:endParaRPr lang="ko-KR" altLang="en-US">
              <a:noFill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30B2FE5-B9E2-D420-BCE2-7CEB72F95276}"/>
              </a:ext>
            </a:extLst>
          </p:cNvPr>
          <p:cNvSpPr/>
          <p:nvPr/>
        </p:nvSpPr>
        <p:spPr>
          <a:xfrm>
            <a:off x="3752031" y="5013220"/>
            <a:ext cx="2145557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 Micro</a:t>
            </a:r>
            <a:endParaRPr lang="ko-KR" altLang="en-US">
              <a:noFill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6B365D7-86B7-2C8C-6B8D-AAF9DF60D371}"/>
              </a:ext>
            </a:extLst>
          </p:cNvPr>
          <p:cNvSpPr/>
          <p:nvPr/>
        </p:nvSpPr>
        <p:spPr>
          <a:xfrm>
            <a:off x="3749359" y="5856259"/>
            <a:ext cx="1003803" cy="456885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Joysticks</a:t>
            </a:r>
            <a:endParaRPr lang="ko-KR" altLang="en-US" sz="1400">
              <a:noFill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D805DF-0225-81D6-ACB3-BA01A9129DE0}"/>
              </a:ext>
            </a:extLst>
          </p:cNvPr>
          <p:cNvSpPr/>
          <p:nvPr/>
        </p:nvSpPr>
        <p:spPr>
          <a:xfrm>
            <a:off x="1015651" y="3950316"/>
            <a:ext cx="1266693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Sik Telemetry</a:t>
            </a:r>
            <a:endParaRPr lang="ko-KR" altLang="en-US">
              <a:noFill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36E818-0148-11F8-520F-74FC24130480}"/>
              </a:ext>
            </a:extLst>
          </p:cNvPr>
          <p:cNvSpPr/>
          <p:nvPr/>
        </p:nvSpPr>
        <p:spPr>
          <a:xfrm>
            <a:off x="4893785" y="5851924"/>
            <a:ext cx="1003803" cy="456885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Buttons</a:t>
            </a:r>
            <a:endParaRPr lang="ko-KR" altLang="en-US" sz="1400">
              <a:noFill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A219DB-7E32-3F81-E45D-57C7CFE37A18}"/>
              </a:ext>
            </a:extLst>
          </p:cNvPr>
          <p:cNvSpPr txBox="1"/>
          <p:nvPr/>
        </p:nvSpPr>
        <p:spPr>
          <a:xfrm>
            <a:off x="3077696" y="4981889"/>
            <a:ext cx="447558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HID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6D07F17-AC56-924D-E514-10931B9A8C86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1648997" y="4526396"/>
            <a:ext cx="1" cy="4868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D7C923F-6414-85B8-4FBB-183F2370C896}"/>
              </a:ext>
            </a:extLst>
          </p:cNvPr>
          <p:cNvSpPr txBox="1"/>
          <p:nvPr/>
        </p:nvSpPr>
        <p:spPr>
          <a:xfrm>
            <a:off x="1648997" y="4608475"/>
            <a:ext cx="48923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USB</a:t>
            </a:r>
            <a:endParaRPr lang="ko-KR" altLang="en-US" sz="1200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D1B7B0E8-DFE6-B7A2-FB78-76469FC4A73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2887911" y="5301260"/>
            <a:ext cx="864120" cy="287477"/>
          </a:xfrm>
          <a:prstGeom prst="bentConnector3">
            <a:avLst>
              <a:gd name="adj1" fmla="val 50820"/>
            </a:avLst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817361E-0B8B-CCD1-8BAC-36CF9AC852A1}"/>
              </a:ext>
            </a:extLst>
          </p:cNvPr>
          <p:cNvSpPr txBox="1"/>
          <p:nvPr/>
        </p:nvSpPr>
        <p:spPr>
          <a:xfrm>
            <a:off x="2353444" y="3445949"/>
            <a:ext cx="19807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GCS (</a:t>
            </a:r>
            <a:r>
              <a:rPr lang="ko-KR" altLang="en-US" b="1"/>
              <a:t>조종단</a:t>
            </a:r>
            <a:r>
              <a:rPr lang="en-US" altLang="ko-KR" b="1"/>
              <a:t>)</a:t>
            </a:r>
            <a:endParaRPr lang="ko-KR" altLang="en-US" b="1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9B791DF-517A-D355-46EA-FA656B1B87B4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4251261" y="5588735"/>
            <a:ext cx="2671" cy="2675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FC1311C-40A0-3F7F-A6EE-271375E8C918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5395686" y="5576298"/>
            <a:ext cx="1" cy="27562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19ABBE6-67DF-239B-09CC-B49554E5347A}"/>
              </a:ext>
            </a:extLst>
          </p:cNvPr>
          <p:cNvSpPr txBox="1"/>
          <p:nvPr/>
        </p:nvSpPr>
        <p:spPr>
          <a:xfrm>
            <a:off x="437164" y="1340710"/>
            <a:ext cx="5285427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00"/>
              <a:t>[ Process List ]</a:t>
            </a:r>
          </a:p>
          <a:p>
            <a:r>
              <a:rPr lang="en-US" altLang="ko-KR" sz="160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[Mode 1] </a:t>
            </a:r>
            <a:r>
              <a:rPr lang="ko-KR" altLang="en-US" sz="1600"/>
              <a:t>기본 조종 모드</a:t>
            </a: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en-US" altLang="ko-KR" sz="1600"/>
              <a:t>[Mode 2] </a:t>
            </a:r>
            <a:r>
              <a:rPr lang="ko-KR" altLang="en-US" sz="1600"/>
              <a:t>자동 조종 모드</a:t>
            </a: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en-US" altLang="ko-KR" sz="1600"/>
              <a:t>[Mode 3] RTL (</a:t>
            </a:r>
            <a:r>
              <a:rPr lang="ko-KR" altLang="en-US" sz="1600"/>
              <a:t>기존 </a:t>
            </a:r>
            <a:r>
              <a:rPr lang="en-US" altLang="ko-KR" sz="1600"/>
              <a:t>GPS </a:t>
            </a:r>
            <a:r>
              <a:rPr lang="ko-KR" altLang="en-US" sz="1600"/>
              <a:t>기반 자동 착륙 솔루션</a:t>
            </a:r>
            <a:r>
              <a:rPr lang="en-US" altLang="ko-KR" sz="1600"/>
              <a:t>)</a:t>
            </a:r>
            <a:r>
              <a:rPr lang="ko-KR" altLang="en-US" sz="1600"/>
              <a:t> </a:t>
            </a:r>
            <a:endParaRPr lang="en-US" altLang="ko-KR" sz="16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2AFA4C-82EE-B6D8-0590-1520F4478C5E}"/>
              </a:ext>
            </a:extLst>
          </p:cNvPr>
          <p:cNvSpPr txBox="1"/>
          <p:nvPr/>
        </p:nvSpPr>
        <p:spPr>
          <a:xfrm>
            <a:off x="536907" y="670130"/>
            <a:ext cx="4796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rgbClr val="A9AAAA"/>
                </a:solidFill>
                <a:latin typeface="나눔스퀘어_ac Bold"/>
                <a:ea typeface="나눔스퀘어_ac Bold"/>
              </a:rPr>
              <a:t>GCS</a:t>
            </a:r>
            <a:endParaRPr lang="ko-KR" altLang="en-US" sz="1200" b="1">
              <a:solidFill>
                <a:srgbClr val="A9AAAA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763A67-8739-6831-47D1-6D3B964A4506}"/>
              </a:ext>
            </a:extLst>
          </p:cNvPr>
          <p:cNvSpPr txBox="1"/>
          <p:nvPr/>
        </p:nvSpPr>
        <p:spPr>
          <a:xfrm>
            <a:off x="6241310" y="3676308"/>
            <a:ext cx="5285427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00"/>
              <a:t>[ Key Point ]</a:t>
            </a:r>
          </a:p>
          <a:p>
            <a:r>
              <a:rPr lang="en-US" altLang="ko-KR" sz="160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1600"/>
              <a:t>실시간 제어 값 송신</a:t>
            </a: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ko-KR" altLang="en-US" sz="1600"/>
              <a:t>테스트용 </a:t>
            </a:r>
            <a:r>
              <a:rPr lang="en-US" altLang="ko-KR" sz="1600"/>
              <a:t>3</a:t>
            </a:r>
            <a:r>
              <a:rPr lang="ko-KR" altLang="en-US" sz="1600"/>
              <a:t>가지 모드 구현</a:t>
            </a: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endParaRPr lang="en-US" altLang="ko-KR" sz="1600"/>
          </a:p>
        </p:txBody>
      </p:sp>
    </p:spTree>
    <p:extLst>
      <p:ext uri="{BB962C8B-B14F-4D97-AF65-F5344CB8AC3E}">
        <p14:creationId xmlns:p14="http://schemas.microsoft.com/office/powerpoint/2010/main" val="360371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0294E-BCF7-0BC4-507E-D2D75137F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0EA288-5798-DF92-C340-F3C81C83AA4A}"/>
              </a:ext>
            </a:extLst>
          </p:cNvPr>
          <p:cNvSpPr txBox="1"/>
          <p:nvPr/>
        </p:nvSpPr>
        <p:spPr>
          <a:xfrm>
            <a:off x="500033" y="392049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02.</a:t>
            </a:r>
            <a:r>
              <a:rPr lang="ko-KR" altLang="en-US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 개발 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CE1E38-176B-7D9D-2018-3A6F343C461B}"/>
              </a:ext>
            </a:extLst>
          </p:cNvPr>
          <p:cNvSpPr txBox="1"/>
          <p:nvPr/>
        </p:nvSpPr>
        <p:spPr>
          <a:xfrm>
            <a:off x="9124299" y="392049"/>
            <a:ext cx="1832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ICT </a:t>
            </a:r>
            <a:r>
              <a:rPr lang="ko-KR" altLang="en-US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캡스톤 디자인 최종 발표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C2A1CE-E89A-8374-A2EC-DBC9A753741D}"/>
              </a:ext>
            </a:extLst>
          </p:cNvPr>
          <p:cNvSpPr/>
          <p:nvPr/>
        </p:nvSpPr>
        <p:spPr>
          <a:xfrm>
            <a:off x="439255" y="392049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398204-CC93-BFF5-2B1D-F11D37ED17B9}"/>
              </a:ext>
            </a:extLst>
          </p:cNvPr>
          <p:cNvSpPr/>
          <p:nvPr/>
        </p:nvSpPr>
        <p:spPr>
          <a:xfrm>
            <a:off x="485865" y="3645030"/>
            <a:ext cx="5596165" cy="2952409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2753F3-B189-2672-35C3-F584E233BC19}"/>
              </a:ext>
            </a:extLst>
          </p:cNvPr>
          <p:cNvSpPr/>
          <p:nvPr/>
        </p:nvSpPr>
        <p:spPr>
          <a:xfrm>
            <a:off x="1015651" y="5013220"/>
            <a:ext cx="1872260" cy="115103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Laptop</a:t>
            </a:r>
          </a:p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&lt;APP&gt;  MissionPlanner</a:t>
            </a:r>
            <a:endParaRPr lang="ko-KR" altLang="en-US">
              <a:noFill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717792-6B72-9B6F-3D3B-1688093C588E}"/>
              </a:ext>
            </a:extLst>
          </p:cNvPr>
          <p:cNvSpPr/>
          <p:nvPr/>
        </p:nvSpPr>
        <p:spPr>
          <a:xfrm>
            <a:off x="3752031" y="5013220"/>
            <a:ext cx="2145557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 Micro</a:t>
            </a:r>
            <a:endParaRPr lang="ko-KR" altLang="en-US">
              <a:noFill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C48DB33-0F25-FE08-0D19-76AB2742F274}"/>
              </a:ext>
            </a:extLst>
          </p:cNvPr>
          <p:cNvSpPr/>
          <p:nvPr/>
        </p:nvSpPr>
        <p:spPr>
          <a:xfrm>
            <a:off x="3749359" y="5856259"/>
            <a:ext cx="1003803" cy="456885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Joysticks</a:t>
            </a:r>
            <a:endParaRPr lang="ko-KR" altLang="en-US" sz="1400">
              <a:noFill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8801003-A38A-E9A9-539A-2AC66A7A0475}"/>
              </a:ext>
            </a:extLst>
          </p:cNvPr>
          <p:cNvSpPr/>
          <p:nvPr/>
        </p:nvSpPr>
        <p:spPr>
          <a:xfrm>
            <a:off x="1015651" y="3950316"/>
            <a:ext cx="1266693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Sik Telemetry</a:t>
            </a:r>
            <a:endParaRPr lang="ko-KR" altLang="en-US">
              <a:noFill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2AE747-3CE9-5C3C-A29B-5CA8A932F4A7}"/>
              </a:ext>
            </a:extLst>
          </p:cNvPr>
          <p:cNvSpPr/>
          <p:nvPr/>
        </p:nvSpPr>
        <p:spPr>
          <a:xfrm>
            <a:off x="4893785" y="5851924"/>
            <a:ext cx="1003803" cy="456885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Buttons</a:t>
            </a:r>
            <a:endParaRPr lang="ko-KR" altLang="en-US" sz="1400">
              <a:noFill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31D391-3358-B3B5-D724-2F597F10E75E}"/>
              </a:ext>
            </a:extLst>
          </p:cNvPr>
          <p:cNvSpPr txBox="1"/>
          <p:nvPr/>
        </p:nvSpPr>
        <p:spPr>
          <a:xfrm>
            <a:off x="3077696" y="4981889"/>
            <a:ext cx="447558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HID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BEE3EFB-EDCD-CDFA-FD78-4F62E4190F61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1648997" y="4526396"/>
            <a:ext cx="1" cy="4868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190D677-F711-39C6-5BAA-4C694C1FB46D}"/>
              </a:ext>
            </a:extLst>
          </p:cNvPr>
          <p:cNvSpPr txBox="1"/>
          <p:nvPr/>
        </p:nvSpPr>
        <p:spPr>
          <a:xfrm>
            <a:off x="1648997" y="4608475"/>
            <a:ext cx="48923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USB</a:t>
            </a:r>
            <a:endParaRPr lang="ko-KR" altLang="en-US" sz="1200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D086A8C9-C588-8A57-3426-4E0B787ED451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2887911" y="5301260"/>
            <a:ext cx="864120" cy="287477"/>
          </a:xfrm>
          <a:prstGeom prst="bentConnector3">
            <a:avLst>
              <a:gd name="adj1" fmla="val 50820"/>
            </a:avLst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09249C7-AA08-D860-DD00-188011CA6A7B}"/>
              </a:ext>
            </a:extLst>
          </p:cNvPr>
          <p:cNvSpPr txBox="1"/>
          <p:nvPr/>
        </p:nvSpPr>
        <p:spPr>
          <a:xfrm>
            <a:off x="2353444" y="3445949"/>
            <a:ext cx="19807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GCS (</a:t>
            </a:r>
            <a:r>
              <a:rPr lang="ko-KR" altLang="en-US" b="1"/>
              <a:t>조종단</a:t>
            </a:r>
            <a:r>
              <a:rPr lang="en-US" altLang="ko-KR" b="1"/>
              <a:t>)</a:t>
            </a:r>
            <a:endParaRPr lang="ko-KR" altLang="en-US" b="1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B3D4819-95DC-F6BC-B62C-F0998A7907DB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4251261" y="5588735"/>
            <a:ext cx="2671" cy="2675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8BFAB2C-9989-12D9-13B3-7C41F572EDBE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5395686" y="5576298"/>
            <a:ext cx="1" cy="27562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6A4EDC1-6263-0979-45CA-B5F82C977D89}"/>
              </a:ext>
            </a:extLst>
          </p:cNvPr>
          <p:cNvSpPr txBox="1"/>
          <p:nvPr/>
        </p:nvSpPr>
        <p:spPr>
          <a:xfrm>
            <a:off x="536907" y="670130"/>
            <a:ext cx="4796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rgbClr val="A9AAAA"/>
                </a:solidFill>
                <a:latin typeface="나눔스퀘어_ac Bold"/>
                <a:ea typeface="나눔스퀘어_ac Bold"/>
              </a:rPr>
              <a:t>GCS</a:t>
            </a:r>
            <a:endParaRPr lang="ko-KR" altLang="en-US" sz="1200" b="1">
              <a:solidFill>
                <a:srgbClr val="A9AAAA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751D07-CC39-03D7-F033-CF27B586B7AA}"/>
              </a:ext>
            </a:extLst>
          </p:cNvPr>
          <p:cNvSpPr txBox="1"/>
          <p:nvPr/>
        </p:nvSpPr>
        <p:spPr>
          <a:xfrm>
            <a:off x="437164" y="1340710"/>
            <a:ext cx="5285427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00"/>
              <a:t>[ Process List ]</a:t>
            </a:r>
          </a:p>
          <a:p>
            <a:r>
              <a:rPr lang="en-US" altLang="ko-KR" sz="160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sz="2000" b="1"/>
              <a:t>[Mode 1] </a:t>
            </a:r>
            <a:r>
              <a:rPr lang="ko-KR" altLang="en-US" sz="2000" b="1"/>
              <a:t>기본 조종 모드</a:t>
            </a:r>
            <a:endParaRPr lang="en-US" altLang="ko-KR" sz="2000" b="1"/>
          </a:p>
          <a:p>
            <a:pPr marL="285750" indent="-285750">
              <a:buFontTx/>
              <a:buChar char="-"/>
            </a:pPr>
            <a:r>
              <a:rPr lang="en-US" altLang="ko-KR" sz="1600"/>
              <a:t>[Mode 2] </a:t>
            </a:r>
            <a:r>
              <a:rPr lang="ko-KR" altLang="en-US" sz="1600"/>
              <a:t>자동 조종 모드</a:t>
            </a: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en-US" altLang="ko-KR" sz="1600"/>
              <a:t>[Mode 3] RTL (</a:t>
            </a:r>
            <a:r>
              <a:rPr lang="ko-KR" altLang="en-US" sz="1600"/>
              <a:t>기존 </a:t>
            </a:r>
            <a:r>
              <a:rPr lang="en-US" altLang="ko-KR" sz="1600"/>
              <a:t>GPS </a:t>
            </a:r>
            <a:r>
              <a:rPr lang="ko-KR" altLang="en-US" sz="1600"/>
              <a:t>기반 자동 착륙 솔루션</a:t>
            </a:r>
            <a:r>
              <a:rPr lang="en-US" altLang="ko-KR" sz="1600"/>
              <a:t>)</a:t>
            </a:r>
            <a:r>
              <a:rPr lang="ko-KR" altLang="en-US" sz="1600"/>
              <a:t> </a:t>
            </a:r>
            <a:endParaRPr lang="en-US" altLang="ko-KR" sz="16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0D7672-4605-28F2-FEBB-71D90129E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091" y="942904"/>
            <a:ext cx="6251847" cy="250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3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5E113-694E-592E-2407-2250AAA2F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1F5DF6-1C2B-0EAD-9C2C-FB2600F6DB43}"/>
              </a:ext>
            </a:extLst>
          </p:cNvPr>
          <p:cNvSpPr/>
          <p:nvPr/>
        </p:nvSpPr>
        <p:spPr>
          <a:xfrm>
            <a:off x="485865" y="3645030"/>
            <a:ext cx="5596165" cy="2952409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9EF610-142C-05B9-1498-F331D038A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555" y="3774635"/>
            <a:ext cx="3026471" cy="1045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9853FE-0387-2581-AC48-FBA95122C863}"/>
              </a:ext>
            </a:extLst>
          </p:cNvPr>
          <p:cNvSpPr txBox="1"/>
          <p:nvPr/>
        </p:nvSpPr>
        <p:spPr>
          <a:xfrm>
            <a:off x="500033" y="392049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02.</a:t>
            </a:r>
            <a:r>
              <a:rPr lang="ko-KR" altLang="en-US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 개발 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C7CEA9-06EF-A421-97F9-3A097A1E7805}"/>
              </a:ext>
            </a:extLst>
          </p:cNvPr>
          <p:cNvSpPr txBox="1"/>
          <p:nvPr/>
        </p:nvSpPr>
        <p:spPr>
          <a:xfrm>
            <a:off x="9124299" y="392049"/>
            <a:ext cx="1832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ICT </a:t>
            </a:r>
            <a:r>
              <a:rPr lang="ko-KR" altLang="en-US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캡스톤 디자인 최종 발표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52FADC-016D-8319-6CBC-3A159D5EDF69}"/>
              </a:ext>
            </a:extLst>
          </p:cNvPr>
          <p:cNvSpPr/>
          <p:nvPr/>
        </p:nvSpPr>
        <p:spPr>
          <a:xfrm>
            <a:off x="439255" y="392049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F8D07E-4EFE-9AB8-829E-97B94661D39F}"/>
              </a:ext>
            </a:extLst>
          </p:cNvPr>
          <p:cNvSpPr/>
          <p:nvPr/>
        </p:nvSpPr>
        <p:spPr>
          <a:xfrm>
            <a:off x="1015651" y="5013220"/>
            <a:ext cx="1872260" cy="115103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Laptop</a:t>
            </a:r>
          </a:p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&lt;APP&gt;  MissionPlanner</a:t>
            </a:r>
            <a:endParaRPr lang="ko-KR" altLang="en-US">
              <a:noFill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FFDF20-743D-8605-430E-5B588301DD8D}"/>
              </a:ext>
            </a:extLst>
          </p:cNvPr>
          <p:cNvSpPr/>
          <p:nvPr/>
        </p:nvSpPr>
        <p:spPr>
          <a:xfrm>
            <a:off x="3752031" y="5013220"/>
            <a:ext cx="2145557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 Micro</a:t>
            </a:r>
            <a:endParaRPr lang="ko-KR" altLang="en-US">
              <a:noFill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491B7F8-05DA-86A8-8A84-E8F0F3E05208}"/>
              </a:ext>
            </a:extLst>
          </p:cNvPr>
          <p:cNvSpPr/>
          <p:nvPr/>
        </p:nvSpPr>
        <p:spPr>
          <a:xfrm>
            <a:off x="3749359" y="5856259"/>
            <a:ext cx="1003803" cy="456885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Joysticks</a:t>
            </a:r>
            <a:endParaRPr lang="ko-KR" altLang="en-US" sz="1400">
              <a:noFill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5DDF43-0681-D6F1-AEB7-028FC414C2C7}"/>
              </a:ext>
            </a:extLst>
          </p:cNvPr>
          <p:cNvSpPr/>
          <p:nvPr/>
        </p:nvSpPr>
        <p:spPr>
          <a:xfrm>
            <a:off x="1015651" y="3950316"/>
            <a:ext cx="1266693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Sik Telemetry</a:t>
            </a:r>
            <a:endParaRPr lang="ko-KR" altLang="en-US">
              <a:noFill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487D9FF-D8DB-7BE2-0681-7392E1D4BBDD}"/>
              </a:ext>
            </a:extLst>
          </p:cNvPr>
          <p:cNvSpPr/>
          <p:nvPr/>
        </p:nvSpPr>
        <p:spPr>
          <a:xfrm>
            <a:off x="4893785" y="5851924"/>
            <a:ext cx="1003803" cy="456885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Buttons</a:t>
            </a:r>
            <a:endParaRPr lang="ko-KR" altLang="en-US" sz="1400">
              <a:noFill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0A99C7-F4CC-8624-8D8C-AF742BEE80EF}"/>
              </a:ext>
            </a:extLst>
          </p:cNvPr>
          <p:cNvSpPr txBox="1"/>
          <p:nvPr/>
        </p:nvSpPr>
        <p:spPr>
          <a:xfrm>
            <a:off x="3077696" y="4981889"/>
            <a:ext cx="447558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HID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E41DDAC-6AA0-AAEB-85B9-78F8B549BC1F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1648997" y="4526396"/>
            <a:ext cx="1" cy="4868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6010555-57FB-C5D1-E9CE-900EA45EEA7E}"/>
              </a:ext>
            </a:extLst>
          </p:cNvPr>
          <p:cNvSpPr txBox="1"/>
          <p:nvPr/>
        </p:nvSpPr>
        <p:spPr>
          <a:xfrm>
            <a:off x="1648997" y="4608475"/>
            <a:ext cx="48923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USB</a:t>
            </a:r>
            <a:endParaRPr lang="ko-KR" altLang="en-US" sz="1200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31D6552A-54C6-4A33-E3DF-BB48CDD88037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2887911" y="5301260"/>
            <a:ext cx="864120" cy="287477"/>
          </a:xfrm>
          <a:prstGeom prst="bentConnector3">
            <a:avLst>
              <a:gd name="adj1" fmla="val 50820"/>
            </a:avLst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A443401-BFE6-DFDF-AA72-DE5D63964348}"/>
              </a:ext>
            </a:extLst>
          </p:cNvPr>
          <p:cNvSpPr txBox="1"/>
          <p:nvPr/>
        </p:nvSpPr>
        <p:spPr>
          <a:xfrm>
            <a:off x="2353444" y="3445949"/>
            <a:ext cx="19807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GCS (</a:t>
            </a:r>
            <a:r>
              <a:rPr lang="ko-KR" altLang="en-US" b="1"/>
              <a:t>조종단</a:t>
            </a:r>
            <a:r>
              <a:rPr lang="en-US" altLang="ko-KR" b="1"/>
              <a:t>)</a:t>
            </a:r>
            <a:endParaRPr lang="ko-KR" altLang="en-US" b="1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26D513E-6FC4-212F-FD1D-851F96540E70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4251261" y="5588735"/>
            <a:ext cx="2671" cy="2675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125D337-FABB-94E9-475C-AC88D8A64A33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5395686" y="5576298"/>
            <a:ext cx="1" cy="27562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1962C32-2974-DE62-7A49-199E16E98294}"/>
              </a:ext>
            </a:extLst>
          </p:cNvPr>
          <p:cNvSpPr txBox="1"/>
          <p:nvPr/>
        </p:nvSpPr>
        <p:spPr>
          <a:xfrm>
            <a:off x="536907" y="670130"/>
            <a:ext cx="4796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rgbClr val="A9AAAA"/>
                </a:solidFill>
                <a:latin typeface="나눔스퀘어_ac Bold"/>
                <a:ea typeface="나눔스퀘어_ac Bold"/>
              </a:rPr>
              <a:t>GCS</a:t>
            </a:r>
            <a:endParaRPr lang="ko-KR" altLang="en-US" sz="1200" b="1">
              <a:solidFill>
                <a:srgbClr val="A9AAAA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4A235-1CD1-3E9B-0C99-8E7E5EC11404}"/>
              </a:ext>
            </a:extLst>
          </p:cNvPr>
          <p:cNvSpPr txBox="1"/>
          <p:nvPr/>
        </p:nvSpPr>
        <p:spPr>
          <a:xfrm>
            <a:off x="437164" y="1340710"/>
            <a:ext cx="5285427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00"/>
              <a:t>[ Process List ]</a:t>
            </a:r>
          </a:p>
          <a:p>
            <a:r>
              <a:rPr lang="en-US" altLang="ko-KR" sz="160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[Mode 1] </a:t>
            </a:r>
            <a:r>
              <a:rPr lang="ko-KR" altLang="en-US" sz="1600"/>
              <a:t>기본 조종 모드</a:t>
            </a: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en-US" altLang="ko-KR" sz="2000" b="1"/>
              <a:t>[Mode 2] </a:t>
            </a:r>
            <a:r>
              <a:rPr lang="ko-KR" altLang="en-US" sz="2000" b="1"/>
              <a:t>자동 조종 모드</a:t>
            </a:r>
            <a:endParaRPr lang="en-US" altLang="ko-KR" sz="2000" b="1"/>
          </a:p>
          <a:p>
            <a:pPr marL="285750" indent="-285750">
              <a:buFontTx/>
              <a:buChar char="-"/>
            </a:pPr>
            <a:r>
              <a:rPr lang="en-US" altLang="ko-KR" sz="1600"/>
              <a:t>[Mode 3] RTL (</a:t>
            </a:r>
            <a:r>
              <a:rPr lang="ko-KR" altLang="en-US" sz="1600"/>
              <a:t>기존 </a:t>
            </a:r>
            <a:r>
              <a:rPr lang="en-US" altLang="ko-KR" sz="1600"/>
              <a:t>GPS </a:t>
            </a:r>
            <a:r>
              <a:rPr lang="ko-KR" altLang="en-US" sz="1600"/>
              <a:t>기반 자동 착륙 솔루션</a:t>
            </a:r>
            <a:r>
              <a:rPr lang="en-US" altLang="ko-KR" sz="1600"/>
              <a:t>)</a:t>
            </a:r>
            <a:r>
              <a:rPr lang="ko-KR" altLang="en-US" sz="1600"/>
              <a:t> </a:t>
            </a:r>
            <a:endParaRPr lang="en-US" altLang="ko-KR" sz="1600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0360E4F6-7969-3FAC-F534-F9D864F32C6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33843" y="3426217"/>
            <a:ext cx="877971" cy="2296036"/>
          </a:xfrm>
          <a:prstGeom prst="bent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554DE53-2B75-D77E-9FE7-F669CE7490AD}"/>
              </a:ext>
            </a:extLst>
          </p:cNvPr>
          <p:cNvSpPr txBox="1"/>
          <p:nvPr/>
        </p:nvSpPr>
        <p:spPr>
          <a:xfrm>
            <a:off x="5077868" y="3815281"/>
            <a:ext cx="1608133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I2C / Command line</a:t>
            </a:r>
            <a:endParaRPr lang="ko-KR" altLang="en-US" sz="1200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869E3D80-E44B-3AD0-E81D-F115F6A6C0D9}"/>
              </a:ext>
            </a:extLst>
          </p:cNvPr>
          <p:cNvCxnSpPr>
            <a:cxnSpLocks/>
          </p:cNvCxnSpPr>
          <p:nvPr/>
        </p:nvCxnSpPr>
        <p:spPr>
          <a:xfrm flipV="1">
            <a:off x="5074185" y="4293447"/>
            <a:ext cx="2046661" cy="719773"/>
          </a:xfrm>
          <a:prstGeom prst="bentConnector3">
            <a:avLst>
              <a:gd name="adj1" fmla="val -912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7C080A-585E-D39B-4E93-A78A958C220B}"/>
              </a:ext>
            </a:extLst>
          </p:cNvPr>
          <p:cNvSpPr txBox="1"/>
          <p:nvPr/>
        </p:nvSpPr>
        <p:spPr>
          <a:xfrm>
            <a:off x="5094622" y="4293447"/>
            <a:ext cx="135966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Interrupt </a:t>
            </a:r>
          </a:p>
          <a:p>
            <a:r>
              <a:rPr lang="en-US" altLang="ko-KR" sz="1200"/>
              <a:t>Emergency Stop</a:t>
            </a:r>
            <a:endParaRPr lang="ko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EC500D-26AC-7302-D571-9FC6AFB05344}"/>
              </a:ext>
            </a:extLst>
          </p:cNvPr>
          <p:cNvSpPr/>
          <p:nvPr/>
        </p:nvSpPr>
        <p:spPr>
          <a:xfrm>
            <a:off x="7120846" y="3847209"/>
            <a:ext cx="3154608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RaspberryPi 5</a:t>
            </a:r>
            <a:endParaRPr lang="ko-KR" altLang="en-US">
              <a:noFill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CE6AD89-5BB0-0B70-9CDD-9AAA6DFFC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817" y="2120784"/>
            <a:ext cx="7459116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6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2CA60-C4F4-954E-130A-D9CCC7661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C883C8-7356-5898-B382-AF4FDE964541}"/>
              </a:ext>
            </a:extLst>
          </p:cNvPr>
          <p:cNvSpPr txBox="1"/>
          <p:nvPr/>
        </p:nvSpPr>
        <p:spPr>
          <a:xfrm>
            <a:off x="500033" y="392049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02.</a:t>
            </a:r>
            <a:r>
              <a:rPr lang="ko-KR" altLang="en-US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 개발 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8B429-0863-BCD0-76F2-EF83762E5574}"/>
              </a:ext>
            </a:extLst>
          </p:cNvPr>
          <p:cNvSpPr txBox="1"/>
          <p:nvPr/>
        </p:nvSpPr>
        <p:spPr>
          <a:xfrm>
            <a:off x="9124299" y="392049"/>
            <a:ext cx="1832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ICT </a:t>
            </a:r>
            <a:r>
              <a:rPr lang="ko-KR" altLang="en-US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캡스톤 디자인 최종 발표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0429E8-2F90-E1F8-B864-C08EAE88EA7B}"/>
              </a:ext>
            </a:extLst>
          </p:cNvPr>
          <p:cNvSpPr/>
          <p:nvPr/>
        </p:nvSpPr>
        <p:spPr>
          <a:xfrm>
            <a:off x="439255" y="392049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FD6F4F-1DDB-0AE0-57C4-F211A65F4BF1}"/>
              </a:ext>
            </a:extLst>
          </p:cNvPr>
          <p:cNvSpPr/>
          <p:nvPr/>
        </p:nvSpPr>
        <p:spPr>
          <a:xfrm>
            <a:off x="485865" y="3645030"/>
            <a:ext cx="5596165" cy="2952409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734865-E503-F305-F3C1-C7E99D3188CD}"/>
              </a:ext>
            </a:extLst>
          </p:cNvPr>
          <p:cNvSpPr/>
          <p:nvPr/>
        </p:nvSpPr>
        <p:spPr>
          <a:xfrm>
            <a:off x="1015651" y="5013220"/>
            <a:ext cx="1872260" cy="115103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Laptop</a:t>
            </a:r>
          </a:p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&lt;APP&gt;  MissionPlanner</a:t>
            </a:r>
            <a:endParaRPr lang="ko-KR" altLang="en-US">
              <a:noFill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7FD5942-0948-D11D-895F-75D067EF2258}"/>
              </a:ext>
            </a:extLst>
          </p:cNvPr>
          <p:cNvSpPr/>
          <p:nvPr/>
        </p:nvSpPr>
        <p:spPr>
          <a:xfrm>
            <a:off x="3752031" y="5013220"/>
            <a:ext cx="2145557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 Micro</a:t>
            </a:r>
            <a:endParaRPr lang="ko-KR" altLang="en-US">
              <a:noFill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6D009F-5D73-F8C8-2B71-6D459E916F63}"/>
              </a:ext>
            </a:extLst>
          </p:cNvPr>
          <p:cNvSpPr/>
          <p:nvPr/>
        </p:nvSpPr>
        <p:spPr>
          <a:xfrm>
            <a:off x="3749359" y="5856259"/>
            <a:ext cx="1003803" cy="456885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Joysticks</a:t>
            </a:r>
            <a:endParaRPr lang="ko-KR" altLang="en-US" sz="1400">
              <a:noFill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5AF9E58-EBDA-F798-A0D0-E0A3117796DA}"/>
              </a:ext>
            </a:extLst>
          </p:cNvPr>
          <p:cNvSpPr/>
          <p:nvPr/>
        </p:nvSpPr>
        <p:spPr>
          <a:xfrm>
            <a:off x="1015651" y="3950316"/>
            <a:ext cx="1266693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Sik Telemetry</a:t>
            </a:r>
            <a:endParaRPr lang="ko-KR" altLang="en-US">
              <a:noFill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E522E3-D9DB-4910-9CF4-0835B8F930F1}"/>
              </a:ext>
            </a:extLst>
          </p:cNvPr>
          <p:cNvSpPr/>
          <p:nvPr/>
        </p:nvSpPr>
        <p:spPr>
          <a:xfrm>
            <a:off x="4893785" y="5851924"/>
            <a:ext cx="1003803" cy="456885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Buttons</a:t>
            </a:r>
            <a:endParaRPr lang="ko-KR" altLang="en-US" sz="1400">
              <a:noFill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847C01-801A-52A6-C0D3-942FC8EC6A4D}"/>
              </a:ext>
            </a:extLst>
          </p:cNvPr>
          <p:cNvSpPr txBox="1"/>
          <p:nvPr/>
        </p:nvSpPr>
        <p:spPr>
          <a:xfrm>
            <a:off x="3077696" y="4981889"/>
            <a:ext cx="447558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HID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5E6D950-AE45-1ED9-22B5-F092DA7D15D9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1648997" y="4526396"/>
            <a:ext cx="1" cy="4868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182CD4D-E1CB-E5B7-5EBE-C6F291F23426}"/>
              </a:ext>
            </a:extLst>
          </p:cNvPr>
          <p:cNvSpPr txBox="1"/>
          <p:nvPr/>
        </p:nvSpPr>
        <p:spPr>
          <a:xfrm>
            <a:off x="1648997" y="4608475"/>
            <a:ext cx="48923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USB</a:t>
            </a:r>
            <a:endParaRPr lang="ko-KR" altLang="en-US" sz="1200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C05CA8CF-D43C-65DE-CC54-8C9BF2D2BDC9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2887911" y="5301260"/>
            <a:ext cx="864120" cy="287477"/>
          </a:xfrm>
          <a:prstGeom prst="bentConnector3">
            <a:avLst>
              <a:gd name="adj1" fmla="val 50820"/>
            </a:avLst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821CF24-1FE6-DC3E-3961-C79B0543C67C}"/>
              </a:ext>
            </a:extLst>
          </p:cNvPr>
          <p:cNvSpPr txBox="1"/>
          <p:nvPr/>
        </p:nvSpPr>
        <p:spPr>
          <a:xfrm>
            <a:off x="2353444" y="3445949"/>
            <a:ext cx="19807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GCS (</a:t>
            </a:r>
            <a:r>
              <a:rPr lang="ko-KR" altLang="en-US" b="1"/>
              <a:t>조종단</a:t>
            </a:r>
            <a:r>
              <a:rPr lang="en-US" altLang="ko-KR" b="1"/>
              <a:t>)</a:t>
            </a:r>
            <a:endParaRPr lang="ko-KR" altLang="en-US" b="1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536397A-7A8F-B740-0E2A-F10C9591D023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4251261" y="5588735"/>
            <a:ext cx="2671" cy="2675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99A58E-A9BC-B52F-D0C8-6728F4C9D79A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5395686" y="5576298"/>
            <a:ext cx="1" cy="27562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F878AAA-39B5-7123-07DC-6D5027ED868F}"/>
              </a:ext>
            </a:extLst>
          </p:cNvPr>
          <p:cNvSpPr txBox="1"/>
          <p:nvPr/>
        </p:nvSpPr>
        <p:spPr>
          <a:xfrm>
            <a:off x="536907" y="670130"/>
            <a:ext cx="4796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rgbClr val="A9AAAA"/>
                </a:solidFill>
                <a:latin typeface="나눔스퀘어_ac Bold"/>
                <a:ea typeface="나눔스퀘어_ac Bold"/>
              </a:rPr>
              <a:t>GCS</a:t>
            </a:r>
            <a:endParaRPr lang="ko-KR" altLang="en-US" sz="1200" b="1">
              <a:solidFill>
                <a:srgbClr val="A9AAAA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392A32-BA23-AD36-2586-306C7CD1BB66}"/>
              </a:ext>
            </a:extLst>
          </p:cNvPr>
          <p:cNvSpPr txBox="1"/>
          <p:nvPr/>
        </p:nvSpPr>
        <p:spPr>
          <a:xfrm>
            <a:off x="437164" y="1340710"/>
            <a:ext cx="5979237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00"/>
              <a:t>[ Process List ]</a:t>
            </a:r>
          </a:p>
          <a:p>
            <a:r>
              <a:rPr lang="en-US" altLang="ko-KR" sz="160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[Mode 1] </a:t>
            </a:r>
            <a:r>
              <a:rPr lang="ko-KR" altLang="en-US" sz="1600"/>
              <a:t>기본 조종 모드</a:t>
            </a: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en-US" altLang="ko-KR" sz="1600"/>
              <a:t>[Mode 2] </a:t>
            </a:r>
            <a:r>
              <a:rPr lang="ko-KR" altLang="en-US" sz="1600"/>
              <a:t>자동 조종 모드</a:t>
            </a: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en-US" altLang="ko-KR" sz="2000" b="1"/>
              <a:t>[Mode 3] RTL (</a:t>
            </a:r>
            <a:r>
              <a:rPr lang="ko-KR" altLang="en-US" sz="2000" b="1"/>
              <a:t>기존 </a:t>
            </a:r>
            <a:r>
              <a:rPr lang="en-US" altLang="ko-KR" sz="2000" b="1"/>
              <a:t>GPS </a:t>
            </a:r>
            <a:r>
              <a:rPr lang="ko-KR" altLang="en-US" sz="2000" b="1"/>
              <a:t>기반 자동 착륙 솔루션</a:t>
            </a:r>
            <a:r>
              <a:rPr lang="en-US" altLang="ko-KR" sz="2000" b="1"/>
              <a:t>)</a:t>
            </a:r>
            <a:r>
              <a:rPr lang="ko-KR" altLang="en-US" sz="2000" b="1"/>
              <a:t> </a:t>
            </a:r>
            <a:endParaRPr lang="en-US" altLang="ko-KR" sz="2000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FC2675-3295-04B0-51E3-EC053806C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88" y="2194170"/>
            <a:ext cx="11008268" cy="24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6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3FF7-363D-4F40-7F2A-EF2830CDB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ED2F7BD-C9B5-268F-3161-90752AB927BD}"/>
              </a:ext>
            </a:extLst>
          </p:cNvPr>
          <p:cNvSpPr txBox="1"/>
          <p:nvPr/>
        </p:nvSpPr>
        <p:spPr>
          <a:xfrm>
            <a:off x="9124299" y="392049"/>
            <a:ext cx="1832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ICT </a:t>
            </a:r>
            <a:r>
              <a:rPr lang="ko-KR" altLang="en-US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캡스톤 디자인 최종 발표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0F2640B-5259-9D7F-41C4-E8C07A523D8B}"/>
              </a:ext>
            </a:extLst>
          </p:cNvPr>
          <p:cNvSpPr/>
          <p:nvPr/>
        </p:nvSpPr>
        <p:spPr>
          <a:xfrm>
            <a:off x="439255" y="392049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7050D6-37D9-8A49-DDD0-9FA4183B5C07}"/>
              </a:ext>
            </a:extLst>
          </p:cNvPr>
          <p:cNvSpPr txBox="1"/>
          <p:nvPr/>
        </p:nvSpPr>
        <p:spPr>
          <a:xfrm>
            <a:off x="526593" y="670130"/>
            <a:ext cx="20454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rgbClr val="A9AAAA"/>
                </a:solidFill>
                <a:latin typeface="나눔스퀘어_ac Bold"/>
                <a:ea typeface="나눔스퀘어_ac Bold"/>
              </a:rPr>
              <a:t>Precision Landing Station</a:t>
            </a:r>
            <a:endParaRPr lang="ko-KR" altLang="en-US" sz="1200" b="1">
              <a:solidFill>
                <a:srgbClr val="A9AAAA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13A4A62-2CD6-85AA-52B3-454FAAB47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1045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4BBBDB4-260D-A378-8042-9B0D9B4E4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11045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93123DA0-1A0B-4CBB-D1BB-81CFCDED416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4800" y="-1395670"/>
            <a:ext cx="4599391" cy="170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F36643-49BC-EA13-973A-8E4F829A11C4}"/>
              </a:ext>
            </a:extLst>
          </p:cNvPr>
          <p:cNvSpPr/>
          <p:nvPr/>
        </p:nvSpPr>
        <p:spPr>
          <a:xfrm>
            <a:off x="6416401" y="1687531"/>
            <a:ext cx="4445001" cy="4405839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DD3D72-414E-C405-9128-3CE71773A891}"/>
              </a:ext>
            </a:extLst>
          </p:cNvPr>
          <p:cNvSpPr/>
          <p:nvPr/>
        </p:nvSpPr>
        <p:spPr>
          <a:xfrm>
            <a:off x="7120846" y="3847209"/>
            <a:ext cx="3154608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RaspberryPi 5</a:t>
            </a:r>
            <a:endParaRPr lang="ko-KR" altLang="en-US">
              <a:noFill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DB67B9-63A0-EE7D-4CF0-8F5374472079}"/>
              </a:ext>
            </a:extLst>
          </p:cNvPr>
          <p:cNvSpPr/>
          <p:nvPr/>
        </p:nvSpPr>
        <p:spPr>
          <a:xfrm>
            <a:off x="8772836" y="4813872"/>
            <a:ext cx="1502618" cy="774864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Portable Display</a:t>
            </a:r>
            <a:endParaRPr lang="ko-KR" altLang="en-US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080FB2-BD6A-2981-FF15-089C99A288B3}"/>
              </a:ext>
            </a:extLst>
          </p:cNvPr>
          <p:cNvSpPr/>
          <p:nvPr/>
        </p:nvSpPr>
        <p:spPr>
          <a:xfrm>
            <a:off x="7120846" y="2149295"/>
            <a:ext cx="1266693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Camera</a:t>
            </a:r>
          </a:p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</a:t>
            </a:r>
            <a:endParaRPr lang="ko-KR" altLang="en-US">
              <a:noFill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ED114B-42B2-DB2A-BF91-8DE5F2C95B86}"/>
              </a:ext>
            </a:extLst>
          </p:cNvPr>
          <p:cNvSpPr/>
          <p:nvPr/>
        </p:nvSpPr>
        <p:spPr>
          <a:xfrm>
            <a:off x="7120846" y="3012639"/>
            <a:ext cx="3154608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Hailo Ai Hat (YoloV8n)</a:t>
            </a:r>
            <a:endParaRPr lang="ko-KR" altLang="en-US">
              <a:noFill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14396FE-1D2B-AAE1-C540-CB2EBE51B7BA}"/>
              </a:ext>
            </a:extLst>
          </p:cNvPr>
          <p:cNvCxnSpPr>
            <a:cxnSpLocks/>
            <a:stCxn id="13" idx="0"/>
            <a:endCxn id="17" idx="2"/>
          </p:cNvCxnSpPr>
          <p:nvPr/>
        </p:nvCxnSpPr>
        <p:spPr>
          <a:xfrm flipV="1">
            <a:off x="8698150" y="3588719"/>
            <a:ext cx="0" cy="25849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62BC9832-BA39-2047-8D5E-31644F9AB624}"/>
              </a:ext>
            </a:extLst>
          </p:cNvPr>
          <p:cNvCxnSpPr>
            <a:cxnSpLocks/>
            <a:stCxn id="17" idx="0"/>
            <a:endCxn id="15" idx="3"/>
          </p:cNvCxnSpPr>
          <p:nvPr/>
        </p:nvCxnSpPr>
        <p:spPr>
          <a:xfrm rot="16200000" flipV="1">
            <a:off x="8255193" y="2569681"/>
            <a:ext cx="575304" cy="310611"/>
          </a:xfrm>
          <a:prstGeom prst="bent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42345F0-5B25-76A2-2660-6BE92EE46481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rot="16200000" flipH="1">
            <a:off x="8915856" y="4205582"/>
            <a:ext cx="390583" cy="82599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7029A5C-EB13-44D2-6336-AC4B5B283BD0}"/>
              </a:ext>
            </a:extLst>
          </p:cNvPr>
          <p:cNvSpPr txBox="1"/>
          <p:nvPr/>
        </p:nvSpPr>
        <p:spPr>
          <a:xfrm>
            <a:off x="9524146" y="4448205"/>
            <a:ext cx="57419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HDMI</a:t>
            </a:r>
            <a:endParaRPr lang="ko-KR" altLang="en-US" sz="120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11FBC3A-64FD-2F31-D79A-9C1A641328EC}"/>
              </a:ext>
            </a:extLst>
          </p:cNvPr>
          <p:cNvCxnSpPr>
            <a:cxnSpLocks/>
            <a:stCxn id="24" idx="0"/>
          </p:cNvCxnSpPr>
          <p:nvPr/>
        </p:nvCxnSpPr>
        <p:spPr>
          <a:xfrm rot="5400000" flipH="1" flipV="1">
            <a:off x="7784073" y="4531352"/>
            <a:ext cx="396621" cy="18049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4034EA9-0F0F-9BAA-3380-C07C1498DB93}"/>
              </a:ext>
            </a:extLst>
          </p:cNvPr>
          <p:cNvSpPr/>
          <p:nvPr/>
        </p:nvSpPr>
        <p:spPr>
          <a:xfrm>
            <a:off x="7140826" y="4819910"/>
            <a:ext cx="1502618" cy="774864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Battery</a:t>
            </a:r>
          </a:p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(QC3.0)</a:t>
            </a:r>
            <a:endParaRPr lang="ko-KR" altLang="en-US">
              <a:noFill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CFC515-06EC-956F-3838-E9378018792C}"/>
              </a:ext>
            </a:extLst>
          </p:cNvPr>
          <p:cNvSpPr txBox="1"/>
          <p:nvPr/>
        </p:nvSpPr>
        <p:spPr>
          <a:xfrm>
            <a:off x="7102787" y="4462585"/>
            <a:ext cx="697627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8V / 3A</a:t>
            </a:r>
            <a:endParaRPr lang="ko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CF4A0D-1DA1-FACE-1024-6AA01DC1AB21}"/>
              </a:ext>
            </a:extLst>
          </p:cNvPr>
          <p:cNvSpPr txBox="1"/>
          <p:nvPr/>
        </p:nvSpPr>
        <p:spPr>
          <a:xfrm>
            <a:off x="7796382" y="1491923"/>
            <a:ext cx="198074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/>
              <a:t>Precision</a:t>
            </a:r>
            <a:r>
              <a:rPr lang="ko-KR" altLang="en-US" b="1"/>
              <a:t>　</a:t>
            </a:r>
            <a:r>
              <a:rPr lang="en-US" altLang="ko-KR" b="1"/>
              <a:t>Landing Station</a:t>
            </a:r>
            <a:endParaRPr lang="ko-KR" altLang="en-US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4E5FDC-0D1A-19D9-52F1-905E9E993D13}"/>
              </a:ext>
            </a:extLst>
          </p:cNvPr>
          <p:cNvSpPr txBox="1"/>
          <p:nvPr/>
        </p:nvSpPr>
        <p:spPr>
          <a:xfrm>
            <a:off x="500033" y="392049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02.</a:t>
            </a:r>
            <a:r>
              <a:rPr lang="ko-KR" altLang="en-US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 개발 과정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EC68F0-2C5A-BB79-1068-479CD691E2E1}"/>
              </a:ext>
            </a:extLst>
          </p:cNvPr>
          <p:cNvSpPr txBox="1"/>
          <p:nvPr/>
        </p:nvSpPr>
        <p:spPr>
          <a:xfrm>
            <a:off x="440983" y="1655861"/>
            <a:ext cx="5285427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00"/>
              <a:t>[ Key Point ]</a:t>
            </a:r>
          </a:p>
          <a:p>
            <a:r>
              <a:rPr lang="en-US" altLang="ko-KR" sz="160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1600"/>
              <a:t>실시간으로 드론 인식</a:t>
            </a: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ko-KR" altLang="en-US" sz="1600"/>
              <a:t>화면 중점과 인식된 객체 </a:t>
            </a:r>
            <a:r>
              <a:rPr lang="en-US" altLang="ko-KR" sz="1600"/>
              <a:t>BoundingBox </a:t>
            </a:r>
            <a:r>
              <a:rPr lang="ko-KR" altLang="en-US" sz="1600"/>
              <a:t>중점과의 계산</a:t>
            </a: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endParaRPr lang="en-US" altLang="ko-KR" sz="1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8648DE-56FC-8355-C24C-94351568D03D}"/>
              </a:ext>
            </a:extLst>
          </p:cNvPr>
          <p:cNvSpPr txBox="1"/>
          <p:nvPr/>
        </p:nvSpPr>
        <p:spPr>
          <a:xfrm>
            <a:off x="457251" y="3490432"/>
            <a:ext cx="5285427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00"/>
              <a:t>[ Process List ]</a:t>
            </a:r>
          </a:p>
          <a:p>
            <a:r>
              <a:rPr lang="en-US" altLang="ko-KR" sz="160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AI </a:t>
            </a:r>
            <a:r>
              <a:rPr lang="ko-KR" altLang="en-US" sz="1600"/>
              <a:t>학습</a:t>
            </a: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ko-KR" altLang="en-US" sz="1600"/>
              <a:t>자동 조종 </a:t>
            </a:r>
            <a:r>
              <a:rPr lang="en-US" altLang="ko-KR" sz="1600"/>
              <a:t>SW </a:t>
            </a:r>
            <a:r>
              <a:rPr lang="ko-KR" altLang="en-US" sz="1600"/>
              <a:t>개발 </a:t>
            </a:r>
            <a:endParaRPr lang="en-US" altLang="ko-KR" sz="1600"/>
          </a:p>
        </p:txBody>
      </p:sp>
    </p:spTree>
    <p:extLst>
      <p:ext uri="{BB962C8B-B14F-4D97-AF65-F5344CB8AC3E}">
        <p14:creationId xmlns:p14="http://schemas.microsoft.com/office/powerpoint/2010/main" val="44446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9286A-8E09-77D1-5AA3-5684DDEF9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9D32173-27EF-083E-BB45-1E900DAB29FD}"/>
              </a:ext>
            </a:extLst>
          </p:cNvPr>
          <p:cNvSpPr txBox="1"/>
          <p:nvPr/>
        </p:nvSpPr>
        <p:spPr>
          <a:xfrm>
            <a:off x="9124299" y="392049"/>
            <a:ext cx="1832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ICT </a:t>
            </a:r>
            <a:r>
              <a:rPr lang="ko-KR" altLang="en-US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캡스톤 디자인 최종 발표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28AF4D-D11A-CC7B-06A9-46162C35D4EC}"/>
              </a:ext>
            </a:extLst>
          </p:cNvPr>
          <p:cNvSpPr/>
          <p:nvPr/>
        </p:nvSpPr>
        <p:spPr>
          <a:xfrm>
            <a:off x="439255" y="392049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779F38-0E4F-CDF3-27B9-9FC20C270C9F}"/>
              </a:ext>
            </a:extLst>
          </p:cNvPr>
          <p:cNvSpPr txBox="1"/>
          <p:nvPr/>
        </p:nvSpPr>
        <p:spPr>
          <a:xfrm>
            <a:off x="526593" y="670130"/>
            <a:ext cx="20454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rgbClr val="A9AAAA"/>
                </a:solidFill>
                <a:latin typeface="나눔스퀘어_ac Bold"/>
                <a:ea typeface="나눔스퀘어_ac Bold"/>
              </a:rPr>
              <a:t>Precision Landing Station</a:t>
            </a:r>
            <a:endParaRPr lang="ko-KR" altLang="en-US" sz="1200" b="1">
              <a:solidFill>
                <a:srgbClr val="A9AAAA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0200235-DB69-238A-85D8-2B2783D7E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1045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4F59A33-6FCB-6F75-D898-6B94167EA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11045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5CC9902-9350-95B3-BF28-96FF4A70014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4800" y="-1395670"/>
            <a:ext cx="4599391" cy="170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8FF1DC-9819-2211-CDA2-B04B3233E247}"/>
              </a:ext>
            </a:extLst>
          </p:cNvPr>
          <p:cNvSpPr/>
          <p:nvPr/>
        </p:nvSpPr>
        <p:spPr>
          <a:xfrm>
            <a:off x="6416401" y="1687531"/>
            <a:ext cx="4445001" cy="4405839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CC873C-FEBB-BE59-C349-28009478BE3C}"/>
              </a:ext>
            </a:extLst>
          </p:cNvPr>
          <p:cNvSpPr/>
          <p:nvPr/>
        </p:nvSpPr>
        <p:spPr>
          <a:xfrm>
            <a:off x="7120846" y="3847209"/>
            <a:ext cx="3154608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RaspberryPi 5</a:t>
            </a:r>
            <a:endParaRPr lang="ko-KR" altLang="en-US">
              <a:noFill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84815B-F44D-955D-756F-EBE78346BEC2}"/>
              </a:ext>
            </a:extLst>
          </p:cNvPr>
          <p:cNvSpPr/>
          <p:nvPr/>
        </p:nvSpPr>
        <p:spPr>
          <a:xfrm>
            <a:off x="8772836" y="4813872"/>
            <a:ext cx="1502618" cy="774864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Portable Display</a:t>
            </a:r>
            <a:endParaRPr lang="ko-KR" altLang="en-US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CB0CFC-33CE-CBD4-5EAA-AB13FC853572}"/>
              </a:ext>
            </a:extLst>
          </p:cNvPr>
          <p:cNvSpPr/>
          <p:nvPr/>
        </p:nvSpPr>
        <p:spPr>
          <a:xfrm>
            <a:off x="7120846" y="2149295"/>
            <a:ext cx="1266693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Camera</a:t>
            </a:r>
          </a:p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</a:t>
            </a:r>
            <a:endParaRPr lang="ko-KR" altLang="en-US">
              <a:noFill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2A68D3-EFF0-B3E8-E2BE-0586C837C990}"/>
              </a:ext>
            </a:extLst>
          </p:cNvPr>
          <p:cNvSpPr/>
          <p:nvPr/>
        </p:nvSpPr>
        <p:spPr>
          <a:xfrm>
            <a:off x="7120846" y="3012639"/>
            <a:ext cx="3154608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Hailo Ai Hat (YoloV8n)</a:t>
            </a:r>
            <a:endParaRPr lang="ko-KR" altLang="en-US">
              <a:noFill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500DE65-EA4D-E356-96CC-A07E9AD03CD7}"/>
              </a:ext>
            </a:extLst>
          </p:cNvPr>
          <p:cNvCxnSpPr>
            <a:cxnSpLocks/>
            <a:stCxn id="13" idx="0"/>
            <a:endCxn id="17" idx="2"/>
          </p:cNvCxnSpPr>
          <p:nvPr/>
        </p:nvCxnSpPr>
        <p:spPr>
          <a:xfrm flipV="1">
            <a:off x="8698150" y="3588719"/>
            <a:ext cx="0" cy="25849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0542C6E-D38E-1A29-B40E-1E4C8E03F052}"/>
              </a:ext>
            </a:extLst>
          </p:cNvPr>
          <p:cNvCxnSpPr>
            <a:cxnSpLocks/>
            <a:stCxn id="17" idx="0"/>
            <a:endCxn id="15" idx="3"/>
          </p:cNvCxnSpPr>
          <p:nvPr/>
        </p:nvCxnSpPr>
        <p:spPr>
          <a:xfrm rot="16200000" flipV="1">
            <a:off x="8255193" y="2569681"/>
            <a:ext cx="575304" cy="310611"/>
          </a:xfrm>
          <a:prstGeom prst="bent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F76FB520-DFC1-9B99-56F4-E54F40D0F59B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rot="16200000" flipH="1">
            <a:off x="8915856" y="4205582"/>
            <a:ext cx="390583" cy="82599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54EA17A-F37E-50AC-C160-C586B9E9914A}"/>
              </a:ext>
            </a:extLst>
          </p:cNvPr>
          <p:cNvSpPr txBox="1"/>
          <p:nvPr/>
        </p:nvSpPr>
        <p:spPr>
          <a:xfrm>
            <a:off x="9524146" y="4448205"/>
            <a:ext cx="57419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HDMI</a:t>
            </a:r>
            <a:endParaRPr lang="ko-KR" altLang="en-US" sz="120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0A12669-6B18-A2E7-250F-4778907672FB}"/>
              </a:ext>
            </a:extLst>
          </p:cNvPr>
          <p:cNvCxnSpPr>
            <a:cxnSpLocks/>
            <a:stCxn id="24" idx="0"/>
          </p:cNvCxnSpPr>
          <p:nvPr/>
        </p:nvCxnSpPr>
        <p:spPr>
          <a:xfrm rot="5400000" flipH="1" flipV="1">
            <a:off x="7784073" y="4531352"/>
            <a:ext cx="396621" cy="18049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9CA2A59-3821-DEF0-F122-B172C171628D}"/>
              </a:ext>
            </a:extLst>
          </p:cNvPr>
          <p:cNvSpPr/>
          <p:nvPr/>
        </p:nvSpPr>
        <p:spPr>
          <a:xfrm>
            <a:off x="7140826" y="4819910"/>
            <a:ext cx="1502618" cy="774864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Battery</a:t>
            </a:r>
          </a:p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(QC3.0)</a:t>
            </a:r>
            <a:endParaRPr lang="ko-KR" altLang="en-US">
              <a:noFill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847C1B-F47B-42CD-E581-FDC31F991578}"/>
              </a:ext>
            </a:extLst>
          </p:cNvPr>
          <p:cNvSpPr txBox="1"/>
          <p:nvPr/>
        </p:nvSpPr>
        <p:spPr>
          <a:xfrm>
            <a:off x="7102787" y="4462585"/>
            <a:ext cx="697627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8V / 3A</a:t>
            </a:r>
            <a:endParaRPr lang="ko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D1FC84-880C-2654-2FF2-283D6A5BF172}"/>
              </a:ext>
            </a:extLst>
          </p:cNvPr>
          <p:cNvSpPr txBox="1"/>
          <p:nvPr/>
        </p:nvSpPr>
        <p:spPr>
          <a:xfrm>
            <a:off x="7796382" y="1491923"/>
            <a:ext cx="198074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/>
              <a:t>Precision</a:t>
            </a:r>
            <a:r>
              <a:rPr lang="ko-KR" altLang="en-US" b="1"/>
              <a:t>　</a:t>
            </a:r>
            <a:r>
              <a:rPr lang="en-US" altLang="ko-KR" b="1"/>
              <a:t>Landing Station</a:t>
            </a:r>
            <a:endParaRPr lang="ko-KR" altLang="en-US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1BBFC8-4D79-301C-AD21-929E56EBBFEB}"/>
              </a:ext>
            </a:extLst>
          </p:cNvPr>
          <p:cNvSpPr txBox="1"/>
          <p:nvPr/>
        </p:nvSpPr>
        <p:spPr>
          <a:xfrm>
            <a:off x="500033" y="392049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02.</a:t>
            </a:r>
            <a:r>
              <a:rPr lang="ko-KR" altLang="en-US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 개발 과정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88EE3E-BDBB-50D6-3993-F62FCA5369D5}"/>
              </a:ext>
            </a:extLst>
          </p:cNvPr>
          <p:cNvSpPr txBox="1"/>
          <p:nvPr/>
        </p:nvSpPr>
        <p:spPr>
          <a:xfrm>
            <a:off x="440983" y="1655861"/>
            <a:ext cx="5285427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00"/>
              <a:t>[ Key Point ]</a:t>
            </a:r>
          </a:p>
          <a:p>
            <a:r>
              <a:rPr lang="en-US" altLang="ko-KR" sz="160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1600"/>
              <a:t>실시간으로 드론 인식</a:t>
            </a: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ko-KR" altLang="en-US" sz="1600"/>
              <a:t>화면 중점과 인식된 객체 </a:t>
            </a:r>
            <a:r>
              <a:rPr lang="en-US" altLang="ko-KR" sz="1600"/>
              <a:t>BoundingBox </a:t>
            </a:r>
            <a:r>
              <a:rPr lang="ko-KR" altLang="en-US" sz="1600"/>
              <a:t>중점과의 계산</a:t>
            </a: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endParaRPr lang="en-US" altLang="ko-KR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F5762A-18A9-9952-9DDA-32D80246CEA7}"/>
              </a:ext>
            </a:extLst>
          </p:cNvPr>
          <p:cNvSpPr txBox="1"/>
          <p:nvPr/>
        </p:nvSpPr>
        <p:spPr>
          <a:xfrm>
            <a:off x="457251" y="3490432"/>
            <a:ext cx="5285427" cy="11387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00"/>
              <a:t>[ Process List ]</a:t>
            </a:r>
          </a:p>
          <a:p>
            <a:r>
              <a:rPr lang="en-US" altLang="ko-KR" sz="160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sz="2000" b="1"/>
              <a:t>AI </a:t>
            </a:r>
            <a:r>
              <a:rPr lang="ko-KR" altLang="en-US" sz="2000" b="1"/>
              <a:t>학습</a:t>
            </a:r>
            <a:endParaRPr lang="en-US" altLang="ko-KR" sz="2000" b="1"/>
          </a:p>
          <a:p>
            <a:pPr marL="285750" indent="-285750">
              <a:buFontTx/>
              <a:buChar char="-"/>
            </a:pPr>
            <a:r>
              <a:rPr lang="ko-KR" altLang="en-US" sz="1600"/>
              <a:t>자동 조종 </a:t>
            </a:r>
            <a:r>
              <a:rPr lang="en-US" altLang="ko-KR" sz="1600"/>
              <a:t>SW </a:t>
            </a:r>
            <a:r>
              <a:rPr lang="ko-KR" altLang="en-US" sz="1600"/>
              <a:t>개발 </a:t>
            </a:r>
            <a:endParaRPr lang="en-US" altLang="ko-KR" sz="160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140DB6E-F20F-41D1-C1A6-7B0B66BAF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39" y="895434"/>
            <a:ext cx="10762041" cy="501026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6237D0A-448A-7406-E062-03F7183D4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9" y="2095545"/>
            <a:ext cx="11104563" cy="225759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C7C94D4-1218-CA4F-20B2-E164333139B0}"/>
              </a:ext>
            </a:extLst>
          </p:cNvPr>
          <p:cNvSpPr txBox="1"/>
          <p:nvPr/>
        </p:nvSpPr>
        <p:spPr>
          <a:xfrm>
            <a:off x="8986280" y="3502975"/>
            <a:ext cx="284052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endParaRPr lang="ko-KR" altLang="en-US" sz="1200" b="1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087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28E16-A1AD-DC62-BF32-93BF9213E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650E2AD-190A-8C0D-F84D-AFB8ECED8345}"/>
              </a:ext>
            </a:extLst>
          </p:cNvPr>
          <p:cNvSpPr txBox="1"/>
          <p:nvPr/>
        </p:nvSpPr>
        <p:spPr>
          <a:xfrm>
            <a:off x="9124299" y="392049"/>
            <a:ext cx="1832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ICT </a:t>
            </a:r>
            <a:r>
              <a:rPr lang="ko-KR" altLang="en-US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캡스톤 디자인 최종 발표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396DB6-A452-27D6-45EC-87B03F4C70D6}"/>
              </a:ext>
            </a:extLst>
          </p:cNvPr>
          <p:cNvSpPr/>
          <p:nvPr/>
        </p:nvSpPr>
        <p:spPr>
          <a:xfrm>
            <a:off x="439255" y="392049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5DA494-6CBC-C74C-CDA0-271CE226EEF4}"/>
              </a:ext>
            </a:extLst>
          </p:cNvPr>
          <p:cNvSpPr txBox="1"/>
          <p:nvPr/>
        </p:nvSpPr>
        <p:spPr>
          <a:xfrm>
            <a:off x="526593" y="670130"/>
            <a:ext cx="20454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rgbClr val="A9AAAA"/>
                </a:solidFill>
                <a:latin typeface="나눔스퀘어_ac Bold"/>
                <a:ea typeface="나눔스퀘어_ac Bold"/>
              </a:rPr>
              <a:t>Precision Landing Station</a:t>
            </a:r>
            <a:endParaRPr lang="ko-KR" altLang="en-US" sz="1200" b="1">
              <a:solidFill>
                <a:srgbClr val="A9AAAA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99CAE9C-DF6E-CEAD-B25F-56F61A10D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1045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520FB79-7B38-8ACB-09B2-986D79329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11045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A0AD627B-6704-7219-9BBA-A1DB9074A19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4800" y="-1395670"/>
            <a:ext cx="4599391" cy="170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D73214-3925-27A7-C3F2-8BA5352CD6CA}"/>
              </a:ext>
            </a:extLst>
          </p:cNvPr>
          <p:cNvSpPr txBox="1"/>
          <p:nvPr/>
        </p:nvSpPr>
        <p:spPr>
          <a:xfrm>
            <a:off x="500033" y="392049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02.</a:t>
            </a:r>
            <a:r>
              <a:rPr lang="ko-KR" altLang="en-US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 개발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081A50-BCB8-BC69-BA44-4E35C4DFB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53" y="1339359"/>
            <a:ext cx="10032061" cy="33858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37F4A14-787A-7A7B-E54D-41CBD8617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62" y="1278944"/>
            <a:ext cx="10011026" cy="338581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0629CFF-B25F-3EF0-DB49-703FBB402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714" y="1281309"/>
            <a:ext cx="10011025" cy="339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3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A410C-5005-9CB9-9FC9-D06206248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A4951B7-193A-6442-FC28-B584C18D0C83}"/>
              </a:ext>
            </a:extLst>
          </p:cNvPr>
          <p:cNvSpPr txBox="1"/>
          <p:nvPr/>
        </p:nvSpPr>
        <p:spPr>
          <a:xfrm>
            <a:off x="9124299" y="392049"/>
            <a:ext cx="1832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ICT </a:t>
            </a:r>
            <a:r>
              <a:rPr lang="ko-KR" altLang="en-US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캡스톤 디자인 최종 발표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6B482B-F852-4ACE-7A0B-1566EE2664A3}"/>
              </a:ext>
            </a:extLst>
          </p:cNvPr>
          <p:cNvSpPr/>
          <p:nvPr/>
        </p:nvSpPr>
        <p:spPr>
          <a:xfrm>
            <a:off x="439255" y="392049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EB22C2-1D15-B7A6-9A98-F02B17C6F35C}"/>
              </a:ext>
            </a:extLst>
          </p:cNvPr>
          <p:cNvSpPr txBox="1"/>
          <p:nvPr/>
        </p:nvSpPr>
        <p:spPr>
          <a:xfrm>
            <a:off x="526593" y="670130"/>
            <a:ext cx="20454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rgbClr val="A9AAAA"/>
                </a:solidFill>
                <a:latin typeface="나눔스퀘어_ac Bold"/>
                <a:ea typeface="나눔스퀘어_ac Bold"/>
              </a:rPr>
              <a:t>Precision Landing Station</a:t>
            </a:r>
            <a:endParaRPr lang="ko-KR" altLang="en-US" sz="1200" b="1">
              <a:solidFill>
                <a:srgbClr val="A9AAAA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C191083-2C39-B98B-9D19-4AC33A2F6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1045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7D8ADFD-1816-15FA-185C-77A8F9631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11045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9BA3DE99-6F92-E299-30DF-B0FEAC182FF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4800" y="-1395670"/>
            <a:ext cx="4599391" cy="170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5CE9F5F-4781-C346-690D-BC43E68F437F}"/>
              </a:ext>
            </a:extLst>
          </p:cNvPr>
          <p:cNvSpPr/>
          <p:nvPr/>
        </p:nvSpPr>
        <p:spPr>
          <a:xfrm>
            <a:off x="6416401" y="1687531"/>
            <a:ext cx="4445001" cy="4405839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DBD875-5930-2425-8FF9-3F228EF42E72}"/>
              </a:ext>
            </a:extLst>
          </p:cNvPr>
          <p:cNvSpPr/>
          <p:nvPr/>
        </p:nvSpPr>
        <p:spPr>
          <a:xfrm>
            <a:off x="7120846" y="3847209"/>
            <a:ext cx="3154608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RaspberryPi 5</a:t>
            </a:r>
            <a:endParaRPr lang="ko-KR" altLang="en-US">
              <a:noFill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A031A3-AF45-35F2-74E7-E244463C82A2}"/>
              </a:ext>
            </a:extLst>
          </p:cNvPr>
          <p:cNvSpPr/>
          <p:nvPr/>
        </p:nvSpPr>
        <p:spPr>
          <a:xfrm>
            <a:off x="8772836" y="4813872"/>
            <a:ext cx="1502618" cy="774864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Portable Display</a:t>
            </a:r>
            <a:endParaRPr lang="ko-KR" altLang="en-US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80484D-0631-CBAD-DFDD-B9ECAB0CB482}"/>
              </a:ext>
            </a:extLst>
          </p:cNvPr>
          <p:cNvSpPr/>
          <p:nvPr/>
        </p:nvSpPr>
        <p:spPr>
          <a:xfrm>
            <a:off x="7120846" y="2149295"/>
            <a:ext cx="1266693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Camera</a:t>
            </a:r>
          </a:p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</a:t>
            </a:r>
            <a:endParaRPr lang="ko-KR" altLang="en-US">
              <a:noFill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9C5203-4A60-64B4-4F67-C9B87F518065}"/>
              </a:ext>
            </a:extLst>
          </p:cNvPr>
          <p:cNvSpPr/>
          <p:nvPr/>
        </p:nvSpPr>
        <p:spPr>
          <a:xfrm>
            <a:off x="7120846" y="3012639"/>
            <a:ext cx="3154608" cy="57608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Hailo Ai Hat (YoloV8n)</a:t>
            </a:r>
            <a:endParaRPr lang="ko-KR" altLang="en-US">
              <a:noFill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8F8BC91-B282-0499-4C1B-FDD7A98B3B90}"/>
              </a:ext>
            </a:extLst>
          </p:cNvPr>
          <p:cNvCxnSpPr>
            <a:cxnSpLocks/>
            <a:stCxn id="13" idx="0"/>
            <a:endCxn id="17" idx="2"/>
          </p:cNvCxnSpPr>
          <p:nvPr/>
        </p:nvCxnSpPr>
        <p:spPr>
          <a:xfrm flipV="1">
            <a:off x="8698150" y="3588719"/>
            <a:ext cx="0" cy="25849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2D531E0-A1CB-9BD9-A77A-CFF67F79AA7B}"/>
              </a:ext>
            </a:extLst>
          </p:cNvPr>
          <p:cNvCxnSpPr>
            <a:cxnSpLocks/>
            <a:stCxn id="17" idx="0"/>
            <a:endCxn id="15" idx="3"/>
          </p:cNvCxnSpPr>
          <p:nvPr/>
        </p:nvCxnSpPr>
        <p:spPr>
          <a:xfrm rot="16200000" flipV="1">
            <a:off x="8255193" y="2569681"/>
            <a:ext cx="575304" cy="310611"/>
          </a:xfrm>
          <a:prstGeom prst="bent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1B6DE055-B5DE-EDDC-83D6-720A22EE54C0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rot="16200000" flipH="1">
            <a:off x="8915856" y="4205582"/>
            <a:ext cx="390583" cy="82599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D9CC583-9B7D-D8E6-0480-49C73FD5052D}"/>
              </a:ext>
            </a:extLst>
          </p:cNvPr>
          <p:cNvSpPr txBox="1"/>
          <p:nvPr/>
        </p:nvSpPr>
        <p:spPr>
          <a:xfrm>
            <a:off x="9524146" y="4448205"/>
            <a:ext cx="57419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HDMI</a:t>
            </a:r>
            <a:endParaRPr lang="ko-KR" altLang="en-US" sz="120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0067AED-4D1F-8DCF-17CE-DEA9693405F6}"/>
              </a:ext>
            </a:extLst>
          </p:cNvPr>
          <p:cNvCxnSpPr>
            <a:cxnSpLocks/>
            <a:stCxn id="24" idx="0"/>
          </p:cNvCxnSpPr>
          <p:nvPr/>
        </p:nvCxnSpPr>
        <p:spPr>
          <a:xfrm rot="5400000" flipH="1" flipV="1">
            <a:off x="7784073" y="4531352"/>
            <a:ext cx="396621" cy="18049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4B0B71-AE75-CAC6-053C-F6BA5870C30E}"/>
              </a:ext>
            </a:extLst>
          </p:cNvPr>
          <p:cNvSpPr/>
          <p:nvPr/>
        </p:nvSpPr>
        <p:spPr>
          <a:xfrm>
            <a:off x="7140826" y="4819910"/>
            <a:ext cx="1502618" cy="774864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Battery</a:t>
            </a:r>
          </a:p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(QC3.0)</a:t>
            </a:r>
            <a:endParaRPr lang="ko-KR" altLang="en-US">
              <a:noFill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EEFDC6-304F-A754-041F-41DBEC545429}"/>
              </a:ext>
            </a:extLst>
          </p:cNvPr>
          <p:cNvSpPr txBox="1"/>
          <p:nvPr/>
        </p:nvSpPr>
        <p:spPr>
          <a:xfrm>
            <a:off x="7102787" y="4462585"/>
            <a:ext cx="697627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/>
              <a:t>8V / 3A</a:t>
            </a:r>
            <a:endParaRPr lang="ko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8811C1-75B3-E382-0552-A50E740E6B49}"/>
              </a:ext>
            </a:extLst>
          </p:cNvPr>
          <p:cNvSpPr txBox="1"/>
          <p:nvPr/>
        </p:nvSpPr>
        <p:spPr>
          <a:xfrm>
            <a:off x="7796382" y="1491923"/>
            <a:ext cx="198074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/>
              <a:t>Precision</a:t>
            </a:r>
            <a:r>
              <a:rPr lang="ko-KR" altLang="en-US" b="1"/>
              <a:t>　</a:t>
            </a:r>
            <a:r>
              <a:rPr lang="en-US" altLang="ko-KR" b="1"/>
              <a:t>Landing Station</a:t>
            </a:r>
            <a:endParaRPr lang="ko-KR" altLang="en-US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050D7F-61D6-F47A-1CEB-DD9EB2F88689}"/>
              </a:ext>
            </a:extLst>
          </p:cNvPr>
          <p:cNvSpPr txBox="1"/>
          <p:nvPr/>
        </p:nvSpPr>
        <p:spPr>
          <a:xfrm>
            <a:off x="500033" y="392049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02.</a:t>
            </a:r>
            <a:r>
              <a:rPr lang="ko-KR" altLang="en-US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 개발 과정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B3A4ED-19D8-54D2-4F15-F017ED79B7B3}"/>
              </a:ext>
            </a:extLst>
          </p:cNvPr>
          <p:cNvSpPr txBox="1"/>
          <p:nvPr/>
        </p:nvSpPr>
        <p:spPr>
          <a:xfrm>
            <a:off x="440983" y="1655861"/>
            <a:ext cx="5285427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00"/>
              <a:t>[ Key Point ]</a:t>
            </a:r>
          </a:p>
          <a:p>
            <a:r>
              <a:rPr lang="en-US" altLang="ko-KR" sz="160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1600"/>
              <a:t>실시간으로 드론 인식</a:t>
            </a: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ko-KR" altLang="en-US" sz="1600"/>
              <a:t>화면 중점과 인식된 객체 </a:t>
            </a:r>
            <a:r>
              <a:rPr lang="en-US" altLang="ko-KR" sz="1600"/>
              <a:t>BoundingBox </a:t>
            </a:r>
            <a:r>
              <a:rPr lang="ko-KR" altLang="en-US" sz="1600"/>
              <a:t>중점과의 계산</a:t>
            </a: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endParaRPr lang="en-US" altLang="ko-KR" sz="1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F6B4C-4D4C-BAFA-C2B0-46ABCCD6FA0B}"/>
              </a:ext>
            </a:extLst>
          </p:cNvPr>
          <p:cNvSpPr txBox="1"/>
          <p:nvPr/>
        </p:nvSpPr>
        <p:spPr>
          <a:xfrm>
            <a:off x="457251" y="3490432"/>
            <a:ext cx="5285427" cy="11387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00"/>
              <a:t>[ Process List ]</a:t>
            </a:r>
          </a:p>
          <a:p>
            <a:r>
              <a:rPr lang="en-US" altLang="ko-KR" sz="160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sz="1600"/>
              <a:t>AI </a:t>
            </a:r>
            <a:r>
              <a:rPr lang="ko-KR" altLang="en-US" sz="1600"/>
              <a:t>학습</a:t>
            </a: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ko-KR" altLang="en-US" sz="2000" b="1"/>
              <a:t>자동 조종 </a:t>
            </a:r>
            <a:r>
              <a:rPr lang="en-US" altLang="ko-KR" sz="2000" b="1"/>
              <a:t>SW </a:t>
            </a:r>
            <a:r>
              <a:rPr lang="ko-KR" altLang="en-US" sz="2000" b="1"/>
              <a:t>개발 </a:t>
            </a:r>
            <a:endParaRPr lang="en-US" altLang="ko-KR" sz="2000" b="1"/>
          </a:p>
        </p:txBody>
      </p:sp>
    </p:spTree>
    <p:extLst>
      <p:ext uri="{BB962C8B-B14F-4D97-AF65-F5344CB8AC3E}">
        <p14:creationId xmlns:p14="http://schemas.microsoft.com/office/powerpoint/2010/main" val="26679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FFD7C-7399-0C41-E5E5-B87516645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85B143E-3F69-ECB8-8D4D-5B9E6E3EA512}"/>
              </a:ext>
            </a:extLst>
          </p:cNvPr>
          <p:cNvSpPr txBox="1"/>
          <p:nvPr/>
        </p:nvSpPr>
        <p:spPr>
          <a:xfrm>
            <a:off x="9124299" y="392049"/>
            <a:ext cx="1832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ICT </a:t>
            </a:r>
            <a:r>
              <a:rPr lang="ko-KR" altLang="en-US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캡스톤 디자인 최종 발표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500A7C-F457-79DA-9224-516D48613BC3}"/>
              </a:ext>
            </a:extLst>
          </p:cNvPr>
          <p:cNvSpPr/>
          <p:nvPr/>
        </p:nvSpPr>
        <p:spPr>
          <a:xfrm>
            <a:off x="439255" y="392049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822C2B-C259-2864-1B61-A9E1C9C224FC}"/>
              </a:ext>
            </a:extLst>
          </p:cNvPr>
          <p:cNvSpPr txBox="1"/>
          <p:nvPr/>
        </p:nvSpPr>
        <p:spPr>
          <a:xfrm>
            <a:off x="526593" y="670130"/>
            <a:ext cx="20454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rgbClr val="A9AAAA"/>
                </a:solidFill>
                <a:latin typeface="나눔스퀘어_ac Bold"/>
                <a:ea typeface="나눔스퀘어_ac Bold"/>
              </a:rPr>
              <a:t>Precision Landing Station</a:t>
            </a:r>
            <a:endParaRPr lang="ko-KR" altLang="en-US" sz="1200" b="1">
              <a:solidFill>
                <a:srgbClr val="A9AAAA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D725C12-9482-8FD3-D28C-40EFA0B22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1045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C649062-35B0-968B-13FA-B174EF8D4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11045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68C4440E-64E8-2753-AED1-959AEF98D8F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4800" y="-1395670"/>
            <a:ext cx="4599391" cy="170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D9E19E-62FC-4050-3F81-B88F7F6D23BA}"/>
              </a:ext>
            </a:extLst>
          </p:cNvPr>
          <p:cNvSpPr txBox="1"/>
          <p:nvPr/>
        </p:nvSpPr>
        <p:spPr>
          <a:xfrm>
            <a:off x="500033" y="392049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02.</a:t>
            </a:r>
            <a:r>
              <a:rPr lang="ko-KR" altLang="en-US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 개발 과정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C61B775-94C3-DD5B-3F47-FB46068286EB}"/>
              </a:ext>
            </a:extLst>
          </p:cNvPr>
          <p:cNvCxnSpPr>
            <a:cxnSpLocks/>
            <a:stCxn id="169" idx="1"/>
            <a:endCxn id="106" idx="2"/>
          </p:cNvCxnSpPr>
          <p:nvPr/>
        </p:nvCxnSpPr>
        <p:spPr>
          <a:xfrm rot="10800000" flipH="1">
            <a:off x="2608601" y="1343960"/>
            <a:ext cx="2391329" cy="2639333"/>
          </a:xfrm>
          <a:prstGeom prst="bentConnector4">
            <a:avLst>
              <a:gd name="adj1" fmla="val -9560"/>
              <a:gd name="adj2" fmla="val 94063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684F550-BBAE-5714-2B4F-F75CFF5B0557}"/>
              </a:ext>
            </a:extLst>
          </p:cNvPr>
          <p:cNvCxnSpPr>
            <a:cxnSpLocks/>
            <a:stCxn id="179" idx="4"/>
            <a:endCxn id="95" idx="0"/>
          </p:cNvCxnSpPr>
          <p:nvPr/>
        </p:nvCxnSpPr>
        <p:spPr>
          <a:xfrm flipH="1">
            <a:off x="5003997" y="2173240"/>
            <a:ext cx="508" cy="2195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B2BBEA8B-9E52-985C-0962-203FF9937B1A}"/>
              </a:ext>
            </a:extLst>
          </p:cNvPr>
          <p:cNvCxnSpPr>
            <a:cxnSpLocks/>
            <a:stCxn id="95" idx="2"/>
            <a:endCxn id="169" idx="0"/>
          </p:cNvCxnSpPr>
          <p:nvPr/>
        </p:nvCxnSpPr>
        <p:spPr>
          <a:xfrm rot="5400000">
            <a:off x="4029171" y="2851587"/>
            <a:ext cx="658167" cy="1291486"/>
          </a:xfrm>
          <a:prstGeom prst="bentConnector3">
            <a:avLst>
              <a:gd name="adj1" fmla="val 37076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26168593-FD28-66B8-8EA1-94EA8950986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33574" y="2545757"/>
            <a:ext cx="521660" cy="1780815"/>
          </a:xfrm>
          <a:prstGeom prst="bentConnector3">
            <a:avLst>
              <a:gd name="adj1" fmla="val 44565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7696880-8B2D-02BB-31C1-E5E99863B3D1}"/>
              </a:ext>
            </a:extLst>
          </p:cNvPr>
          <p:cNvSpPr txBox="1"/>
          <p:nvPr/>
        </p:nvSpPr>
        <p:spPr>
          <a:xfrm>
            <a:off x="6827473" y="3352341"/>
            <a:ext cx="53939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b="1"/>
              <a:t>Yes</a:t>
            </a:r>
            <a:endParaRPr lang="ko-KR" altLang="en-US" sz="1400" b="1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4E31F50-CA4D-E84A-6290-A1A90E0EACAE}"/>
              </a:ext>
            </a:extLst>
          </p:cNvPr>
          <p:cNvSpPr txBox="1"/>
          <p:nvPr/>
        </p:nvSpPr>
        <p:spPr>
          <a:xfrm>
            <a:off x="3146189" y="3344538"/>
            <a:ext cx="44322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b="1"/>
              <a:t>No</a:t>
            </a:r>
            <a:endParaRPr lang="ko-KR" altLang="en-US" sz="1400" b="1"/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68B90327-FF85-4571-8A06-C2114D22FD54}"/>
              </a:ext>
            </a:extLst>
          </p:cNvPr>
          <p:cNvCxnSpPr>
            <a:cxnSpLocks/>
            <a:stCxn id="107" idx="2"/>
            <a:endCxn id="160" idx="0"/>
          </p:cNvCxnSpPr>
          <p:nvPr/>
        </p:nvCxnSpPr>
        <p:spPr>
          <a:xfrm rot="5400000">
            <a:off x="5833452" y="4290830"/>
            <a:ext cx="562987" cy="133973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0DFE69A6-0139-43E4-8154-D48DA1CAB2AB}"/>
              </a:ext>
            </a:extLst>
          </p:cNvPr>
          <p:cNvCxnSpPr>
            <a:cxnSpLocks/>
            <a:stCxn id="107" idx="2"/>
            <a:endCxn id="165" idx="0"/>
          </p:cNvCxnSpPr>
          <p:nvPr/>
        </p:nvCxnSpPr>
        <p:spPr>
          <a:xfrm rot="16200000" flipH="1">
            <a:off x="7128549" y="4335466"/>
            <a:ext cx="558868" cy="1246343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다이아몬드 94">
            <a:extLst>
              <a:ext uri="{FF2B5EF4-FFF2-40B4-BE49-F238E27FC236}">
                <a16:creationId xmlns:a16="http://schemas.microsoft.com/office/drawing/2014/main" id="{EC4EBF2A-73A4-6438-B8AF-4B4207963BB2}"/>
              </a:ext>
            </a:extLst>
          </p:cNvPr>
          <p:cNvSpPr/>
          <p:nvPr/>
        </p:nvSpPr>
        <p:spPr>
          <a:xfrm>
            <a:off x="2698925" y="2392740"/>
            <a:ext cx="4610144" cy="775507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Object Detection?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06" name="순서도: 수행의 시작/종료 105">
            <a:extLst>
              <a:ext uri="{FF2B5EF4-FFF2-40B4-BE49-F238E27FC236}">
                <a16:creationId xmlns:a16="http://schemas.microsoft.com/office/drawing/2014/main" id="{6BB183FF-AF88-0099-67E7-28DD6A61DDB3}"/>
              </a:ext>
            </a:extLst>
          </p:cNvPr>
          <p:cNvSpPr/>
          <p:nvPr/>
        </p:nvSpPr>
        <p:spPr>
          <a:xfrm>
            <a:off x="2632993" y="980694"/>
            <a:ext cx="4733876" cy="363265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START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07" name="다이아몬드 106">
            <a:extLst>
              <a:ext uri="{FF2B5EF4-FFF2-40B4-BE49-F238E27FC236}">
                <a16:creationId xmlns:a16="http://schemas.microsoft.com/office/drawing/2014/main" id="{3859266F-3B2E-3126-452D-7AF1E8ADFDF4}"/>
              </a:ext>
            </a:extLst>
          </p:cNvPr>
          <p:cNvSpPr/>
          <p:nvPr/>
        </p:nvSpPr>
        <p:spPr>
          <a:xfrm>
            <a:off x="5258427" y="3689907"/>
            <a:ext cx="3052770" cy="989297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Is object centered on screen? </a:t>
            </a:r>
            <a:endParaRPr lang="ko-KR" altLang="en-US" b="1">
              <a:solidFill>
                <a:schemeClr val="tx1"/>
              </a:solidFill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56282C77-E723-6472-AE50-05721B73FE84}"/>
              </a:ext>
            </a:extLst>
          </p:cNvPr>
          <p:cNvCxnSpPr>
            <a:cxnSpLocks/>
            <a:stCxn id="106" idx="2"/>
            <a:endCxn id="179" idx="0"/>
          </p:cNvCxnSpPr>
          <p:nvPr/>
        </p:nvCxnSpPr>
        <p:spPr>
          <a:xfrm>
            <a:off x="4999931" y="1343959"/>
            <a:ext cx="4574" cy="3718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21E22C15-A6CC-4E7C-4677-24DA562056A1}"/>
              </a:ext>
            </a:extLst>
          </p:cNvPr>
          <p:cNvSpPr txBox="1"/>
          <p:nvPr/>
        </p:nvSpPr>
        <p:spPr>
          <a:xfrm>
            <a:off x="8116084" y="4822743"/>
            <a:ext cx="44290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b="1"/>
              <a:t>No</a:t>
            </a:r>
            <a:endParaRPr lang="ko-KR" altLang="en-US" sz="1400" b="1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273C94B-0EFA-147E-E418-F19669711045}"/>
              </a:ext>
            </a:extLst>
          </p:cNvPr>
          <p:cNvSpPr txBox="1"/>
          <p:nvPr/>
        </p:nvSpPr>
        <p:spPr>
          <a:xfrm>
            <a:off x="4952373" y="4822743"/>
            <a:ext cx="544769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b="1"/>
              <a:t>Yes</a:t>
            </a:r>
            <a:endParaRPr lang="ko-KR" altLang="en-US" sz="1400" b="1"/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FFE3DAE-3323-8C32-58B4-9D3B4B2237DE}"/>
              </a:ext>
            </a:extLst>
          </p:cNvPr>
          <p:cNvCxnSpPr>
            <a:cxnSpLocks/>
            <a:stCxn id="160" idx="2"/>
            <a:endCxn id="166" idx="0"/>
          </p:cNvCxnSpPr>
          <p:nvPr/>
        </p:nvCxnSpPr>
        <p:spPr>
          <a:xfrm>
            <a:off x="5445077" y="5664458"/>
            <a:ext cx="3142" cy="2285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순서도: 수행의 시작/종료 145">
            <a:extLst>
              <a:ext uri="{FF2B5EF4-FFF2-40B4-BE49-F238E27FC236}">
                <a16:creationId xmlns:a16="http://schemas.microsoft.com/office/drawing/2014/main" id="{F55FB49F-D3FA-CCF2-4F82-3A4F6F9F5F04}"/>
              </a:ext>
            </a:extLst>
          </p:cNvPr>
          <p:cNvSpPr/>
          <p:nvPr/>
        </p:nvSpPr>
        <p:spPr>
          <a:xfrm>
            <a:off x="4344309" y="6441381"/>
            <a:ext cx="2207819" cy="299394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END</a:t>
            </a:r>
            <a:endParaRPr lang="ko-KR" altLang="en-US" b="1">
              <a:solidFill>
                <a:schemeClr val="tx1"/>
              </a:solidFill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8F375F6-EE3D-0F08-8170-02478AF95550}"/>
              </a:ext>
            </a:extLst>
          </p:cNvPr>
          <p:cNvCxnSpPr>
            <a:cxnSpLocks/>
            <a:stCxn id="166" idx="2"/>
            <a:endCxn id="146" idx="0"/>
          </p:cNvCxnSpPr>
          <p:nvPr/>
        </p:nvCxnSpPr>
        <p:spPr>
          <a:xfrm>
            <a:off x="5448219" y="6206766"/>
            <a:ext cx="0" cy="2346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연결선: 꺾임 152">
            <a:extLst>
              <a:ext uri="{FF2B5EF4-FFF2-40B4-BE49-F238E27FC236}">
                <a16:creationId xmlns:a16="http://schemas.microsoft.com/office/drawing/2014/main" id="{1B9B5899-E953-B7B0-6927-CE5404E4B096}"/>
              </a:ext>
            </a:extLst>
          </p:cNvPr>
          <p:cNvCxnSpPr>
            <a:cxnSpLocks/>
            <a:endCxn id="106" idx="2"/>
          </p:cNvCxnSpPr>
          <p:nvPr/>
        </p:nvCxnSpPr>
        <p:spPr>
          <a:xfrm flipH="1" flipV="1">
            <a:off x="4999931" y="1343959"/>
            <a:ext cx="4135133" cy="4110274"/>
          </a:xfrm>
          <a:prstGeom prst="bentConnector4">
            <a:avLst>
              <a:gd name="adj1" fmla="val -5528"/>
              <a:gd name="adj2" fmla="val 9631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1414421-4562-FF80-E851-4718758AE8BF}"/>
              </a:ext>
            </a:extLst>
          </p:cNvPr>
          <p:cNvSpPr/>
          <p:nvPr/>
        </p:nvSpPr>
        <p:spPr>
          <a:xfrm>
            <a:off x="4341168" y="5242191"/>
            <a:ext cx="2207818" cy="4222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Land Command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09E12E1E-87B1-DC12-2F6A-9644E99B4F21}"/>
              </a:ext>
            </a:extLst>
          </p:cNvPr>
          <p:cNvSpPr/>
          <p:nvPr/>
        </p:nvSpPr>
        <p:spPr>
          <a:xfrm>
            <a:off x="6927246" y="5238072"/>
            <a:ext cx="2207818" cy="4222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Move Command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E7CA99B9-5766-237D-1455-64116BD06A45}"/>
              </a:ext>
            </a:extLst>
          </p:cNvPr>
          <p:cNvSpPr/>
          <p:nvPr/>
        </p:nvSpPr>
        <p:spPr>
          <a:xfrm>
            <a:off x="4344310" y="5893011"/>
            <a:ext cx="2207818" cy="3137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Stop Signal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79DEBCB-38C9-287F-2302-8A722EFF1C4D}"/>
              </a:ext>
            </a:extLst>
          </p:cNvPr>
          <p:cNvSpPr/>
          <p:nvPr/>
        </p:nvSpPr>
        <p:spPr>
          <a:xfrm>
            <a:off x="2608602" y="3826414"/>
            <a:ext cx="2207818" cy="3137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Stop Signal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79" name="평행 사변형 178">
            <a:extLst>
              <a:ext uri="{FF2B5EF4-FFF2-40B4-BE49-F238E27FC236}">
                <a16:creationId xmlns:a16="http://schemas.microsoft.com/office/drawing/2014/main" id="{BFC38BB6-EE7E-DCF9-DFEC-409C4C4AC663}"/>
              </a:ext>
            </a:extLst>
          </p:cNvPr>
          <p:cNvSpPr/>
          <p:nvPr/>
        </p:nvSpPr>
        <p:spPr>
          <a:xfrm>
            <a:off x="3274312" y="1715788"/>
            <a:ext cx="3460385" cy="457452"/>
          </a:xfrm>
          <a:prstGeom prst="parallelogram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Read Camera Frame</a:t>
            </a:r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2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60811-1D6B-4C9A-F96C-69BA1F36A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D327068-E4C8-7450-45A4-DCDD328E1750}"/>
              </a:ext>
            </a:extLst>
          </p:cNvPr>
          <p:cNvSpPr/>
          <p:nvPr/>
        </p:nvSpPr>
        <p:spPr>
          <a:xfrm>
            <a:off x="-64808" y="-27432"/>
            <a:ext cx="11197400" cy="6912864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8806AB-94BA-424C-467F-35ABACD57374}"/>
              </a:ext>
            </a:extLst>
          </p:cNvPr>
          <p:cNvSpPr txBox="1"/>
          <p:nvPr/>
        </p:nvSpPr>
        <p:spPr>
          <a:xfrm>
            <a:off x="4382747" y="3107436"/>
            <a:ext cx="23423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6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03. </a:t>
            </a:r>
            <a:r>
              <a:rPr lang="ko-KR" altLang="en-US" sz="36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마무리</a:t>
            </a:r>
            <a:endParaRPr lang="en-US" altLang="ko-KR" sz="36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4454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64808" y="-27432"/>
            <a:ext cx="11197400" cy="6912864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13581" y="3107436"/>
            <a:ext cx="1880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6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01. </a:t>
            </a:r>
            <a:r>
              <a:rPr lang="ko-KR" altLang="en-US" sz="36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개요</a:t>
            </a:r>
            <a:endParaRPr lang="en-US" altLang="ko-KR" sz="36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/>
          <p:cNvSpPr/>
          <p:nvPr/>
        </p:nvSpPr>
        <p:spPr>
          <a:xfrm>
            <a:off x="1447381" y="2060829"/>
            <a:ext cx="2340292" cy="2340292"/>
          </a:xfrm>
          <a:prstGeom prst="ellipse">
            <a:avLst/>
          </a:prstGeom>
          <a:noFill/>
          <a:ln w="76200">
            <a:solidFill>
              <a:srgbClr val="B7C1CD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38927" y="1815667"/>
            <a:ext cx="957198" cy="6052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47752" y="1917160"/>
            <a:ext cx="485089" cy="414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100">
                <a:solidFill>
                  <a:srgbClr val="0F3158"/>
                </a:solidFill>
                <a:latin typeface="-윤고딕360"/>
                <a:ea typeface="-윤고딕360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02117" y="3068955"/>
            <a:ext cx="1230820" cy="30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50">
                <a:solidFill>
                  <a:srgbClr val="808080"/>
                </a:solidFill>
                <a:latin typeface="나눔스퀘어 Bold"/>
                <a:ea typeface="나눔스퀘어 Bold"/>
              </a:rPr>
              <a:t>활용도</a:t>
            </a:r>
            <a:endParaRPr lang="ko-KR" altLang="ko-KR" sz="1350">
              <a:solidFill>
                <a:srgbClr val="808080"/>
              </a:solidFill>
              <a:latin typeface="나눔스퀘어 Bold"/>
              <a:ea typeface="나눔스퀘어 Bold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280110" y="2060829"/>
            <a:ext cx="2340292" cy="2340292"/>
          </a:xfrm>
          <a:prstGeom prst="ellipse">
            <a:avLst/>
          </a:prstGeom>
          <a:noFill/>
          <a:ln w="76200">
            <a:solidFill>
              <a:srgbClr val="B7C1CD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971657" y="1815667"/>
            <a:ext cx="957198" cy="6052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07712" y="1916811"/>
            <a:ext cx="485088" cy="414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100">
                <a:solidFill>
                  <a:srgbClr val="0F3158"/>
                </a:solidFill>
                <a:latin typeface="-윤고딕360"/>
                <a:ea typeface="-윤고딕360"/>
              </a:rPr>
              <a:t>03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55283" y="3068955"/>
            <a:ext cx="138994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50">
                <a:solidFill>
                  <a:srgbClr val="808080"/>
                </a:solidFill>
                <a:latin typeface="나눔스퀘어 Bold"/>
                <a:ea typeface="나눔스퀘어 Bold"/>
              </a:rPr>
              <a:t>인적 오류 예방</a:t>
            </a:r>
            <a:endParaRPr lang="ko-KR" altLang="ko-KR" sz="1350">
              <a:solidFill>
                <a:srgbClr val="808080"/>
              </a:solidFill>
              <a:latin typeface="나눔스퀘어 Bold"/>
              <a:ea typeface="나눔스퀘어 Bold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381748" y="2060829"/>
            <a:ext cx="2340292" cy="2340292"/>
          </a:xfrm>
          <a:prstGeom prst="ellipse">
            <a:avLst/>
          </a:prstGeom>
          <a:noFill/>
          <a:ln w="76200">
            <a:solidFill>
              <a:srgbClr val="B7C1CD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73295" y="1815667"/>
            <a:ext cx="957198" cy="6052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09349" y="1916811"/>
            <a:ext cx="485089" cy="414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100">
                <a:solidFill>
                  <a:srgbClr val="0F3158"/>
                </a:solidFill>
                <a:latin typeface="-윤고딕360"/>
                <a:ea typeface="-윤고딕360"/>
              </a:rPr>
              <a:t>02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52789" y="3068955"/>
            <a:ext cx="1407907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50">
                <a:solidFill>
                  <a:srgbClr val="808080"/>
                </a:solidFill>
                <a:latin typeface="나눔스퀘어 Bold"/>
                <a:ea typeface="나눔스퀘어 Bold"/>
              </a:rPr>
              <a:t>기존 구조 개선</a:t>
            </a:r>
            <a:endParaRPr lang="ko-KR" altLang="ko-KR" sz="1350">
              <a:solidFill>
                <a:srgbClr val="808080"/>
              </a:solidFill>
              <a:latin typeface="나눔스퀘어 Bold"/>
              <a:ea typeface="나눔스퀘어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1B12A0-A8B5-6860-C165-0311B1275827}"/>
              </a:ext>
            </a:extLst>
          </p:cNvPr>
          <p:cNvSpPr txBox="1"/>
          <p:nvPr/>
        </p:nvSpPr>
        <p:spPr>
          <a:xfrm>
            <a:off x="487081" y="392049"/>
            <a:ext cx="10246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03.</a:t>
            </a:r>
            <a:r>
              <a:rPr lang="ko-KR" altLang="en-US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 마무리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1EC87-EC99-BA23-549F-ACE0ABF6BDFC}"/>
              </a:ext>
            </a:extLst>
          </p:cNvPr>
          <p:cNvSpPr txBox="1"/>
          <p:nvPr/>
        </p:nvSpPr>
        <p:spPr>
          <a:xfrm>
            <a:off x="487979" y="615696"/>
            <a:ext cx="8547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A9AAAA"/>
                </a:solidFill>
                <a:latin typeface="나눔스퀘어_ac Bold"/>
                <a:ea typeface="나눔스퀘어_ac Bold"/>
              </a:rPr>
              <a:t>기대 효과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D45C97-66FC-35E6-B698-C52B5E7331DC}"/>
              </a:ext>
            </a:extLst>
          </p:cNvPr>
          <p:cNvSpPr/>
          <p:nvPr/>
        </p:nvSpPr>
        <p:spPr>
          <a:xfrm>
            <a:off x="439255" y="392049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7E72D2-7AF0-936C-3C6C-B9E615568D2D}"/>
              </a:ext>
            </a:extLst>
          </p:cNvPr>
          <p:cNvSpPr txBox="1"/>
          <p:nvPr/>
        </p:nvSpPr>
        <p:spPr>
          <a:xfrm>
            <a:off x="9124299" y="392049"/>
            <a:ext cx="1832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ICT </a:t>
            </a:r>
            <a:r>
              <a:rPr lang="ko-KR" altLang="en-US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캡스톤 디자인 최종 발표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5BE64-D159-3785-2920-50E6CCAEE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235F3FC8-32E6-644A-781C-9745EEF2F44A}"/>
              </a:ext>
            </a:extLst>
          </p:cNvPr>
          <p:cNvSpPr/>
          <p:nvPr/>
        </p:nvSpPr>
        <p:spPr>
          <a:xfrm>
            <a:off x="1447381" y="2060829"/>
            <a:ext cx="2340292" cy="2340292"/>
          </a:xfrm>
          <a:prstGeom prst="ellipse">
            <a:avLst/>
          </a:prstGeom>
          <a:noFill/>
          <a:ln w="76200">
            <a:solidFill>
              <a:srgbClr val="B7C1CD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5ABEF-298D-C05F-625C-95CCB04A1760}"/>
              </a:ext>
            </a:extLst>
          </p:cNvPr>
          <p:cNvSpPr/>
          <p:nvPr/>
        </p:nvSpPr>
        <p:spPr>
          <a:xfrm>
            <a:off x="2138927" y="1815667"/>
            <a:ext cx="957198" cy="6052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A44EF3-AF63-DA3B-460F-E9EAA147D2E3}"/>
              </a:ext>
            </a:extLst>
          </p:cNvPr>
          <p:cNvSpPr txBox="1"/>
          <p:nvPr/>
        </p:nvSpPr>
        <p:spPr>
          <a:xfrm>
            <a:off x="2347752" y="1917160"/>
            <a:ext cx="485089" cy="414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100">
                <a:solidFill>
                  <a:srgbClr val="0F3158"/>
                </a:solidFill>
                <a:latin typeface="-윤고딕360"/>
                <a:ea typeface="-윤고딕360"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5457E-5B71-0E39-D43E-DDB0E6EE3FD5}"/>
              </a:ext>
            </a:extLst>
          </p:cNvPr>
          <p:cNvSpPr txBox="1"/>
          <p:nvPr/>
        </p:nvSpPr>
        <p:spPr>
          <a:xfrm>
            <a:off x="2002117" y="3068955"/>
            <a:ext cx="1230820" cy="30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50">
                <a:solidFill>
                  <a:srgbClr val="808080"/>
                </a:solidFill>
                <a:latin typeface="나눔스퀘어 Bold"/>
                <a:ea typeface="나눔스퀘어 Bold"/>
              </a:rPr>
              <a:t>활용도</a:t>
            </a:r>
            <a:endParaRPr lang="ko-KR" altLang="ko-KR" sz="1350">
              <a:solidFill>
                <a:srgbClr val="808080"/>
              </a:solidFill>
              <a:latin typeface="나눔스퀘어 Bold"/>
              <a:ea typeface="나눔스퀘어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43135-CDC8-1BA4-DB66-D4F6CB15BA4D}"/>
              </a:ext>
            </a:extLst>
          </p:cNvPr>
          <p:cNvSpPr txBox="1"/>
          <p:nvPr/>
        </p:nvSpPr>
        <p:spPr>
          <a:xfrm>
            <a:off x="487979" y="615696"/>
            <a:ext cx="8547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A9AAAA"/>
                </a:solidFill>
                <a:latin typeface="나눔스퀘어_ac Bold"/>
                <a:ea typeface="나눔스퀘어_ac Bold"/>
              </a:rPr>
              <a:t>기대 효과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44B441-FB20-5E75-1E12-C14223858EE7}"/>
              </a:ext>
            </a:extLst>
          </p:cNvPr>
          <p:cNvSpPr/>
          <p:nvPr/>
        </p:nvSpPr>
        <p:spPr>
          <a:xfrm>
            <a:off x="439255" y="392049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DF85B3-1E19-2D16-B999-BA905B01C3D7}"/>
              </a:ext>
            </a:extLst>
          </p:cNvPr>
          <p:cNvSpPr txBox="1"/>
          <p:nvPr/>
        </p:nvSpPr>
        <p:spPr>
          <a:xfrm>
            <a:off x="9124299" y="392049"/>
            <a:ext cx="1832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ICT </a:t>
            </a:r>
            <a:r>
              <a:rPr lang="ko-KR" altLang="en-US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캡스톤 디자인 최종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EEAEDD-7EAE-691F-9707-6D438FFA2CBA}"/>
              </a:ext>
            </a:extLst>
          </p:cNvPr>
          <p:cNvSpPr txBox="1"/>
          <p:nvPr/>
        </p:nvSpPr>
        <p:spPr>
          <a:xfrm>
            <a:off x="4813931" y="2757785"/>
            <a:ext cx="4104009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>
                <a:latin typeface="fkGrotesk"/>
              </a:rPr>
              <a:t>다양한 환경에서 자동화된 착륙 가능</a:t>
            </a:r>
            <a:endParaRPr lang="en-US" altLang="ko-KR">
              <a:latin typeface="fkGrotesk"/>
            </a:endParaRPr>
          </a:p>
          <a:p>
            <a:pPr marL="285750" indent="-285750">
              <a:buFontTx/>
              <a:buChar char="-"/>
            </a:pPr>
            <a:endParaRPr lang="en-US" altLang="ko-KR" b="0" i="0">
              <a:effectLst/>
              <a:latin typeface="fkGrotesk"/>
            </a:endParaRPr>
          </a:p>
          <a:p>
            <a:pPr marL="285750" indent="-285750">
              <a:buFontTx/>
              <a:buChar char="-"/>
            </a:pPr>
            <a:r>
              <a:rPr lang="ko-KR" altLang="en-US" b="0" i="0">
                <a:effectLst/>
                <a:latin typeface="fkGrotesk"/>
              </a:rPr>
              <a:t>반복 작업의 신뢰성과 생산성 향상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7A2F9-1BBE-0CFF-1609-70F5427BF44B}"/>
              </a:ext>
            </a:extLst>
          </p:cNvPr>
          <p:cNvSpPr txBox="1"/>
          <p:nvPr/>
        </p:nvSpPr>
        <p:spPr>
          <a:xfrm>
            <a:off x="487081" y="392049"/>
            <a:ext cx="10246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03.</a:t>
            </a:r>
            <a:r>
              <a:rPr lang="ko-KR" altLang="en-US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 마무리</a:t>
            </a:r>
          </a:p>
        </p:txBody>
      </p:sp>
    </p:spTree>
    <p:extLst>
      <p:ext uri="{BB962C8B-B14F-4D97-AF65-F5344CB8AC3E}">
        <p14:creationId xmlns:p14="http://schemas.microsoft.com/office/powerpoint/2010/main" val="156169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C7734-DF7B-370E-DF9E-64D623C8D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1F1A42F1-2E79-EFDF-22FA-ACCDD5170DF5}"/>
              </a:ext>
            </a:extLst>
          </p:cNvPr>
          <p:cNvSpPr/>
          <p:nvPr/>
        </p:nvSpPr>
        <p:spPr>
          <a:xfrm>
            <a:off x="1447381" y="2060829"/>
            <a:ext cx="2340292" cy="2340292"/>
          </a:xfrm>
          <a:prstGeom prst="ellipse">
            <a:avLst/>
          </a:prstGeom>
          <a:noFill/>
          <a:ln w="76200">
            <a:solidFill>
              <a:srgbClr val="B7C1CD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C26CF0-0796-C536-E5F8-FC3F106D74A1}"/>
              </a:ext>
            </a:extLst>
          </p:cNvPr>
          <p:cNvSpPr/>
          <p:nvPr/>
        </p:nvSpPr>
        <p:spPr>
          <a:xfrm>
            <a:off x="2138927" y="1815667"/>
            <a:ext cx="957198" cy="6052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3E49E1-C97C-3228-F66F-3CF990DECF20}"/>
              </a:ext>
            </a:extLst>
          </p:cNvPr>
          <p:cNvSpPr txBox="1"/>
          <p:nvPr/>
        </p:nvSpPr>
        <p:spPr>
          <a:xfrm>
            <a:off x="2347752" y="1917160"/>
            <a:ext cx="485089" cy="414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100">
                <a:solidFill>
                  <a:srgbClr val="0F3158"/>
                </a:solidFill>
                <a:latin typeface="-윤고딕360"/>
                <a:ea typeface="-윤고딕360"/>
              </a:rPr>
              <a:t>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A7E1B1-6D6E-1844-73BB-6CC90AA2598E}"/>
              </a:ext>
            </a:extLst>
          </p:cNvPr>
          <p:cNvSpPr txBox="1"/>
          <p:nvPr/>
        </p:nvSpPr>
        <p:spPr>
          <a:xfrm>
            <a:off x="487979" y="615696"/>
            <a:ext cx="8547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A9AAAA"/>
                </a:solidFill>
                <a:latin typeface="나눔스퀘어_ac Bold"/>
                <a:ea typeface="나눔스퀘어_ac Bold"/>
              </a:rPr>
              <a:t>기대 효과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AF2074-F232-BE53-0510-AC5A14B8DE38}"/>
              </a:ext>
            </a:extLst>
          </p:cNvPr>
          <p:cNvSpPr/>
          <p:nvPr/>
        </p:nvSpPr>
        <p:spPr>
          <a:xfrm>
            <a:off x="439255" y="392049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06809-38CA-BF50-38AC-4C8F09C30FF0}"/>
              </a:ext>
            </a:extLst>
          </p:cNvPr>
          <p:cNvSpPr txBox="1"/>
          <p:nvPr/>
        </p:nvSpPr>
        <p:spPr>
          <a:xfrm>
            <a:off x="9124299" y="392049"/>
            <a:ext cx="1832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ICT </a:t>
            </a:r>
            <a:r>
              <a:rPr lang="ko-KR" altLang="en-US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캡스톤 디자인 최종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38884-76FA-A506-91BA-519EA977616E}"/>
              </a:ext>
            </a:extLst>
          </p:cNvPr>
          <p:cNvSpPr txBox="1"/>
          <p:nvPr/>
        </p:nvSpPr>
        <p:spPr>
          <a:xfrm>
            <a:off x="4813931" y="2757785"/>
            <a:ext cx="4381328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0" i="0">
                <a:effectLst/>
                <a:latin typeface="fkGrotesk"/>
              </a:rPr>
              <a:t>마커 인식 솔루션에 비해 제품 비용 절감</a:t>
            </a:r>
            <a:endParaRPr lang="en-US" altLang="ko-KR" b="0" i="0">
              <a:effectLst/>
              <a:latin typeface="fkGrotesk"/>
            </a:endParaRPr>
          </a:p>
          <a:p>
            <a:pPr marL="285750" indent="-285750">
              <a:buFontTx/>
              <a:buChar char="-"/>
            </a:pPr>
            <a:endParaRPr lang="en-US" altLang="ko-KR">
              <a:latin typeface="fkGrotesk"/>
            </a:endParaRPr>
          </a:p>
          <a:p>
            <a:pPr marL="285750" indent="-285750">
              <a:buFontTx/>
              <a:buChar char="-"/>
            </a:pPr>
            <a:r>
              <a:rPr lang="en-US" altLang="ko-KR" b="0" i="0">
                <a:effectLst/>
                <a:latin typeface="fkGrotesk"/>
              </a:rPr>
              <a:t>GPS</a:t>
            </a:r>
            <a:r>
              <a:rPr lang="ko-KR" altLang="en-US" b="0" i="0">
                <a:effectLst/>
                <a:latin typeface="fkGrotesk"/>
              </a:rPr>
              <a:t>와 병행할 시 시너지 향상</a:t>
            </a:r>
            <a:endParaRPr lang="en-US" altLang="ko-KR" b="0" i="0">
              <a:effectLst/>
              <a:latin typeface="fkGrotes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E066C-6815-2851-C15B-3051FD188554}"/>
              </a:ext>
            </a:extLst>
          </p:cNvPr>
          <p:cNvSpPr txBox="1"/>
          <p:nvPr/>
        </p:nvSpPr>
        <p:spPr>
          <a:xfrm>
            <a:off x="1913572" y="3085192"/>
            <a:ext cx="1407907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50">
                <a:solidFill>
                  <a:srgbClr val="808080"/>
                </a:solidFill>
                <a:latin typeface="나눔스퀘어 Bold"/>
                <a:ea typeface="나눔스퀘어 Bold"/>
              </a:rPr>
              <a:t>기존 구조 개선</a:t>
            </a:r>
            <a:endParaRPr lang="ko-KR" altLang="ko-KR" sz="1350">
              <a:solidFill>
                <a:srgbClr val="808080"/>
              </a:solidFill>
              <a:latin typeface="나눔스퀘어 Bold"/>
              <a:ea typeface="나눔스퀘어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CEB36F-D3C9-4C17-27E5-8F6AAF64EB49}"/>
              </a:ext>
            </a:extLst>
          </p:cNvPr>
          <p:cNvSpPr txBox="1"/>
          <p:nvPr/>
        </p:nvSpPr>
        <p:spPr>
          <a:xfrm>
            <a:off x="487081" y="392049"/>
            <a:ext cx="10246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03.</a:t>
            </a:r>
            <a:r>
              <a:rPr lang="ko-KR" altLang="en-US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 마무리</a:t>
            </a:r>
          </a:p>
        </p:txBody>
      </p:sp>
    </p:spTree>
    <p:extLst>
      <p:ext uri="{BB962C8B-B14F-4D97-AF65-F5344CB8AC3E}">
        <p14:creationId xmlns:p14="http://schemas.microsoft.com/office/powerpoint/2010/main" val="427511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62529-EB2A-B6D0-9651-63F8F5C9E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0BE4C4AE-C94E-4D96-7F13-A77A374EC30F}"/>
              </a:ext>
            </a:extLst>
          </p:cNvPr>
          <p:cNvSpPr/>
          <p:nvPr/>
        </p:nvSpPr>
        <p:spPr>
          <a:xfrm>
            <a:off x="1447381" y="2060829"/>
            <a:ext cx="2340292" cy="2340292"/>
          </a:xfrm>
          <a:prstGeom prst="ellipse">
            <a:avLst/>
          </a:prstGeom>
          <a:noFill/>
          <a:ln w="76200">
            <a:solidFill>
              <a:srgbClr val="B7C1CD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4A5F31-9A27-BBCD-95D2-16774A4BE6F9}"/>
              </a:ext>
            </a:extLst>
          </p:cNvPr>
          <p:cNvSpPr/>
          <p:nvPr/>
        </p:nvSpPr>
        <p:spPr>
          <a:xfrm>
            <a:off x="2138927" y="1815667"/>
            <a:ext cx="957198" cy="6052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84563A-30E6-76B4-8C13-F630D07E30C4}"/>
              </a:ext>
            </a:extLst>
          </p:cNvPr>
          <p:cNvSpPr txBox="1"/>
          <p:nvPr/>
        </p:nvSpPr>
        <p:spPr>
          <a:xfrm>
            <a:off x="2347752" y="1917160"/>
            <a:ext cx="485089" cy="414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100">
                <a:solidFill>
                  <a:srgbClr val="0F3158"/>
                </a:solidFill>
                <a:latin typeface="-윤고딕360"/>
                <a:ea typeface="-윤고딕360"/>
              </a:rPr>
              <a:t>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CA55D-C87D-31F2-F48B-0938EB8B95AC}"/>
              </a:ext>
            </a:extLst>
          </p:cNvPr>
          <p:cNvSpPr txBox="1"/>
          <p:nvPr/>
        </p:nvSpPr>
        <p:spPr>
          <a:xfrm>
            <a:off x="487979" y="615696"/>
            <a:ext cx="8547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A9AAAA"/>
                </a:solidFill>
                <a:latin typeface="나눔스퀘어_ac Bold"/>
                <a:ea typeface="나눔스퀘어_ac Bold"/>
              </a:rPr>
              <a:t>기대 효과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BBD5FA-8CF1-6C49-D1BB-37CCA2F59D60}"/>
              </a:ext>
            </a:extLst>
          </p:cNvPr>
          <p:cNvSpPr/>
          <p:nvPr/>
        </p:nvSpPr>
        <p:spPr>
          <a:xfrm>
            <a:off x="439255" y="392049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C8E9D5-3C68-92C8-1FB5-0F1965F8B299}"/>
              </a:ext>
            </a:extLst>
          </p:cNvPr>
          <p:cNvSpPr txBox="1"/>
          <p:nvPr/>
        </p:nvSpPr>
        <p:spPr>
          <a:xfrm>
            <a:off x="9124299" y="392049"/>
            <a:ext cx="1832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ICT </a:t>
            </a:r>
            <a:r>
              <a:rPr lang="ko-KR" altLang="en-US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캡스톤 디자인 최종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E2060-44A2-5BCE-BD14-9E60D190F958}"/>
              </a:ext>
            </a:extLst>
          </p:cNvPr>
          <p:cNvSpPr txBox="1"/>
          <p:nvPr/>
        </p:nvSpPr>
        <p:spPr>
          <a:xfrm>
            <a:off x="4813931" y="2757785"/>
            <a:ext cx="2876108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>
                <a:latin typeface="fkGrotesk"/>
              </a:rPr>
              <a:t>실수로 인한 사고 방지</a:t>
            </a:r>
            <a:endParaRPr lang="en-US" altLang="ko-KR">
              <a:latin typeface="fkGrotesk"/>
            </a:endParaRPr>
          </a:p>
          <a:p>
            <a:pPr marL="285750" indent="-285750">
              <a:buFontTx/>
              <a:buChar char="-"/>
            </a:pPr>
            <a:endParaRPr lang="en-US" altLang="ko-KR">
              <a:latin typeface="fkGrotesk"/>
            </a:endParaRPr>
          </a:p>
          <a:p>
            <a:pPr marL="285750" indent="-285750">
              <a:buFontTx/>
              <a:buChar char="-"/>
            </a:pPr>
            <a:r>
              <a:rPr lang="ko-KR" altLang="en-US">
                <a:latin typeface="fkGrotesk"/>
              </a:rPr>
              <a:t>일관된 품질과 안전 확보</a:t>
            </a:r>
            <a:endParaRPr lang="en-US" altLang="ko-KR" b="0" i="0">
              <a:effectLst/>
              <a:latin typeface="fkGrotes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A890D7-BC0E-2544-B46E-B3655E5FBFC4}"/>
              </a:ext>
            </a:extLst>
          </p:cNvPr>
          <p:cNvSpPr txBox="1"/>
          <p:nvPr/>
        </p:nvSpPr>
        <p:spPr>
          <a:xfrm>
            <a:off x="1913572" y="3085192"/>
            <a:ext cx="1407907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50">
                <a:solidFill>
                  <a:srgbClr val="808080"/>
                </a:solidFill>
                <a:latin typeface="나눔스퀘어 Bold"/>
                <a:ea typeface="나눔스퀘어 Bold"/>
              </a:rPr>
              <a:t>인적 오류 예방</a:t>
            </a:r>
            <a:endParaRPr lang="ko-KR" altLang="ko-KR" sz="1350">
              <a:solidFill>
                <a:srgbClr val="808080"/>
              </a:solidFill>
              <a:latin typeface="나눔스퀘어 Bold"/>
              <a:ea typeface="나눔스퀘어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248E1-E8BC-233C-5299-66F36E9BD7BB}"/>
              </a:ext>
            </a:extLst>
          </p:cNvPr>
          <p:cNvSpPr txBox="1"/>
          <p:nvPr/>
        </p:nvSpPr>
        <p:spPr>
          <a:xfrm>
            <a:off x="487081" y="392049"/>
            <a:ext cx="10246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03.</a:t>
            </a:r>
            <a:r>
              <a:rPr lang="ko-KR" altLang="en-US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 마무리</a:t>
            </a:r>
          </a:p>
        </p:txBody>
      </p:sp>
    </p:spTree>
    <p:extLst>
      <p:ext uri="{BB962C8B-B14F-4D97-AF65-F5344CB8AC3E}">
        <p14:creationId xmlns:p14="http://schemas.microsoft.com/office/powerpoint/2010/main" val="227570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4DC2A-5B4E-2857-B98F-9543C1320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2586D447-7439-1E53-B3E4-FEB08193B2AD}"/>
              </a:ext>
            </a:extLst>
          </p:cNvPr>
          <p:cNvSpPr/>
          <p:nvPr/>
        </p:nvSpPr>
        <p:spPr>
          <a:xfrm>
            <a:off x="2977964" y="2080207"/>
            <a:ext cx="2340292" cy="2340292"/>
          </a:xfrm>
          <a:prstGeom prst="ellipse">
            <a:avLst/>
          </a:prstGeom>
          <a:noFill/>
          <a:ln w="76200">
            <a:solidFill>
              <a:srgbClr val="B7C1CD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4F3548-1F6E-AD9D-28AC-374E1F392EE6}"/>
              </a:ext>
            </a:extLst>
          </p:cNvPr>
          <p:cNvSpPr/>
          <p:nvPr/>
        </p:nvSpPr>
        <p:spPr>
          <a:xfrm>
            <a:off x="3669510" y="1835045"/>
            <a:ext cx="957198" cy="6052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6AEA65-2F09-E74F-EEDA-204509C50971}"/>
              </a:ext>
            </a:extLst>
          </p:cNvPr>
          <p:cNvSpPr txBox="1"/>
          <p:nvPr/>
        </p:nvSpPr>
        <p:spPr>
          <a:xfrm>
            <a:off x="3878335" y="1936538"/>
            <a:ext cx="485089" cy="414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100">
                <a:solidFill>
                  <a:srgbClr val="0F3158"/>
                </a:solidFill>
                <a:latin typeface="-윤고딕360"/>
                <a:ea typeface="-윤고딕360"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978005-7DCC-87D8-26DB-39F33523B90D}"/>
              </a:ext>
            </a:extLst>
          </p:cNvPr>
          <p:cNvSpPr txBox="1"/>
          <p:nvPr/>
        </p:nvSpPr>
        <p:spPr>
          <a:xfrm>
            <a:off x="3175974" y="3013249"/>
            <a:ext cx="194427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50">
                <a:solidFill>
                  <a:srgbClr val="808080"/>
                </a:solidFill>
                <a:latin typeface="나눔스퀘어 Bold"/>
                <a:ea typeface="나눔스퀘어 Bold"/>
              </a:rPr>
              <a:t>저가형 경량 모델로 </a:t>
            </a:r>
            <a:endParaRPr lang="en-US" altLang="ko-KR" sz="1350">
              <a:solidFill>
                <a:srgbClr val="808080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 sz="1350">
                <a:solidFill>
                  <a:srgbClr val="808080"/>
                </a:solidFill>
                <a:latin typeface="나눔스퀘어 Bold"/>
                <a:ea typeface="나눔스퀘어 Bold"/>
              </a:rPr>
              <a:t>재선정 후 테스트</a:t>
            </a:r>
            <a:endParaRPr lang="ko-KR" altLang="ko-KR" sz="1350">
              <a:solidFill>
                <a:srgbClr val="808080"/>
              </a:solidFill>
              <a:latin typeface="나눔스퀘어 Bold"/>
              <a:ea typeface="나눔스퀘어 Bold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07C78AC-D3FF-2C5E-1828-90BFAB03983A}"/>
              </a:ext>
            </a:extLst>
          </p:cNvPr>
          <p:cNvSpPr/>
          <p:nvPr/>
        </p:nvSpPr>
        <p:spPr>
          <a:xfrm>
            <a:off x="5912331" y="2080207"/>
            <a:ext cx="2340292" cy="2340292"/>
          </a:xfrm>
          <a:prstGeom prst="ellipse">
            <a:avLst/>
          </a:prstGeom>
          <a:noFill/>
          <a:ln w="76200">
            <a:solidFill>
              <a:srgbClr val="B7C1CD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9854A58-9EC9-9949-9324-6BF788040489}"/>
              </a:ext>
            </a:extLst>
          </p:cNvPr>
          <p:cNvSpPr/>
          <p:nvPr/>
        </p:nvSpPr>
        <p:spPr>
          <a:xfrm>
            <a:off x="6603878" y="1835045"/>
            <a:ext cx="957198" cy="6052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8A6013-0C83-3105-2C07-088FF69F2FB2}"/>
              </a:ext>
            </a:extLst>
          </p:cNvPr>
          <p:cNvSpPr txBox="1"/>
          <p:nvPr/>
        </p:nvSpPr>
        <p:spPr>
          <a:xfrm>
            <a:off x="6839932" y="1936189"/>
            <a:ext cx="485089" cy="414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100">
                <a:solidFill>
                  <a:srgbClr val="0F3158"/>
                </a:solidFill>
                <a:latin typeface="-윤고딕360"/>
                <a:ea typeface="-윤고딕360"/>
              </a:rPr>
              <a:t>02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A9E371-84B6-CE2E-A936-20862D62D8CC}"/>
              </a:ext>
            </a:extLst>
          </p:cNvPr>
          <p:cNvSpPr txBox="1"/>
          <p:nvPr/>
        </p:nvSpPr>
        <p:spPr>
          <a:xfrm>
            <a:off x="6392073" y="2996437"/>
            <a:ext cx="140790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50">
                <a:solidFill>
                  <a:srgbClr val="808080"/>
                </a:solidFill>
                <a:latin typeface="나눔스퀘어 Bold"/>
                <a:ea typeface="나눔스퀘어 Bold"/>
              </a:rPr>
              <a:t>MissionPlanner</a:t>
            </a:r>
            <a:r>
              <a:rPr lang="ko-KR" altLang="en-US" sz="1350">
                <a:solidFill>
                  <a:srgbClr val="808080"/>
                </a:solidFill>
                <a:latin typeface="나눔스퀘어 Bold"/>
                <a:ea typeface="나눔스퀘어 Bold"/>
              </a:rPr>
              <a:t>종속적</a:t>
            </a:r>
            <a:endParaRPr lang="ko-KR" altLang="ko-KR" sz="1350">
              <a:solidFill>
                <a:srgbClr val="808080"/>
              </a:solidFill>
              <a:latin typeface="나눔스퀘어 Bold"/>
              <a:ea typeface="나눔스퀘어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261A72-B7A1-28C1-DC43-63CA10B5BFA4}"/>
              </a:ext>
            </a:extLst>
          </p:cNvPr>
          <p:cNvSpPr txBox="1"/>
          <p:nvPr/>
        </p:nvSpPr>
        <p:spPr>
          <a:xfrm>
            <a:off x="487081" y="392049"/>
            <a:ext cx="10246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01.</a:t>
            </a:r>
            <a:r>
              <a:rPr lang="ko-KR" altLang="en-US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 마무리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51FE6A-A68F-5CE0-F6F2-99926954E812}"/>
              </a:ext>
            </a:extLst>
          </p:cNvPr>
          <p:cNvSpPr txBox="1"/>
          <p:nvPr/>
        </p:nvSpPr>
        <p:spPr>
          <a:xfrm>
            <a:off x="467739" y="615696"/>
            <a:ext cx="10086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A9AAAA"/>
                </a:solidFill>
                <a:latin typeface="나눔스퀘어_ac Bold"/>
                <a:ea typeface="나눔스퀘어_ac Bold"/>
              </a:rPr>
              <a:t>추후 개선점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1D8C53-6DBB-1615-0910-D1B91234E5DF}"/>
              </a:ext>
            </a:extLst>
          </p:cNvPr>
          <p:cNvSpPr/>
          <p:nvPr/>
        </p:nvSpPr>
        <p:spPr>
          <a:xfrm>
            <a:off x="439255" y="392049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7CB9A4-072D-B11F-435B-C72ED2C84992}"/>
              </a:ext>
            </a:extLst>
          </p:cNvPr>
          <p:cNvSpPr txBox="1"/>
          <p:nvPr/>
        </p:nvSpPr>
        <p:spPr>
          <a:xfrm>
            <a:off x="9124299" y="392049"/>
            <a:ext cx="1832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ICT </a:t>
            </a:r>
            <a:r>
              <a:rPr lang="ko-KR" altLang="en-US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캡스톤 디자인 최종 발표</a:t>
            </a:r>
          </a:p>
        </p:txBody>
      </p:sp>
    </p:spTree>
    <p:extLst>
      <p:ext uri="{BB962C8B-B14F-4D97-AF65-F5344CB8AC3E}">
        <p14:creationId xmlns:p14="http://schemas.microsoft.com/office/powerpoint/2010/main" val="405039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568146" y="2492883"/>
            <a:ext cx="257594" cy="3627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8804" y="0"/>
            <a:ext cx="11161395" cy="689412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11263" y="755904"/>
            <a:ext cx="25926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Bold"/>
                <a:ea typeface="나눔스퀘어_ac Bold"/>
              </a:rPr>
              <a:t>ICT </a:t>
            </a:r>
            <a:r>
              <a:rPr lang="ko-KR" altLang="en-US" sz="1400">
                <a:solidFill>
                  <a:srgbClr val="0F3158"/>
                </a:solidFill>
                <a:latin typeface="나눔스퀘어_ac Bold"/>
                <a:ea typeface="나눔스퀘어_ac Bold"/>
              </a:rPr>
              <a:t>캡스톤 디자인 최종 발표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43318" y="1862709"/>
            <a:ext cx="4752594" cy="1707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300" b="0" i="0" u="none" strike="noStrike" kern="1200" cap="none" spc="0" normalizeH="0" baseline="0">
                <a:solidFill>
                  <a:srgbClr val="0F3158"/>
                </a:solidFill>
                <a:latin typeface="나눔스퀘어 ExtraBold"/>
                <a:ea typeface="나눔스퀘어 ExtraBold"/>
              </a:rPr>
              <a:t>Thank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300" b="0" i="0" u="none" strike="noStrike" kern="1200" cap="none" spc="0" normalizeH="0" baseline="0">
                <a:solidFill>
                  <a:srgbClr val="0F3158"/>
                </a:solidFill>
                <a:latin typeface="나눔스퀘어 ExtraBold"/>
                <a:ea typeface="나눔스퀘어 ExtraBold"/>
              </a:rPr>
              <a:t>you.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15766E-D89D-BA7F-8B49-AB94B51B699C}"/>
              </a:ext>
            </a:extLst>
          </p:cNvPr>
          <p:cNvSpPr txBox="1"/>
          <p:nvPr/>
        </p:nvSpPr>
        <p:spPr>
          <a:xfrm>
            <a:off x="943318" y="3777615"/>
            <a:ext cx="35284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Bold"/>
                <a:ea typeface="나눔스퀘어_ac Bold"/>
              </a:rPr>
              <a:t>ICT </a:t>
            </a:r>
            <a:r>
              <a:rPr lang="ko-KR" altLang="en-US" sz="1400">
                <a:solidFill>
                  <a:srgbClr val="0F3158"/>
                </a:solidFill>
                <a:latin typeface="나눔스퀘어_ac Bold"/>
                <a:ea typeface="나눔스퀘어_ac Bold"/>
              </a:rPr>
              <a:t>융합학부 </a:t>
            </a:r>
            <a:r>
              <a:rPr lang="en-US" altLang="ko-KR" sz="1400">
                <a:solidFill>
                  <a:srgbClr val="0F3158"/>
                </a:solidFill>
                <a:latin typeface="나눔스퀘어_ac Bold"/>
                <a:ea typeface="나눔스퀘어_ac Bold"/>
              </a:rPr>
              <a:t>/ 2018045323</a:t>
            </a:r>
            <a:r>
              <a:rPr lang="ko-KR" altLang="en-US" sz="1400">
                <a:solidFill>
                  <a:srgbClr val="0F3158"/>
                </a:solidFill>
                <a:latin typeface="나눔스퀘어_ac Bold"/>
                <a:ea typeface="나눔스퀘어_ac Bold"/>
              </a:rPr>
              <a:t> </a:t>
            </a:r>
            <a:r>
              <a:rPr lang="en-US" altLang="ko-KR" sz="1400">
                <a:solidFill>
                  <a:srgbClr val="0F3158"/>
                </a:solidFill>
                <a:latin typeface="나눔스퀘어_ac Bold"/>
                <a:ea typeface="나눔스퀘어_ac Bold"/>
              </a:rPr>
              <a:t>/</a:t>
            </a:r>
            <a:r>
              <a:rPr lang="ko-KR" altLang="en-US" sz="1400">
                <a:solidFill>
                  <a:srgbClr val="0F3158"/>
                </a:solidFill>
                <a:latin typeface="나눔스퀘어_ac Bold"/>
                <a:ea typeface="나눔스퀘어_ac Bold"/>
              </a:rPr>
              <a:t> 김교원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427714-B2CE-C82B-1E6E-3A00B54597E0}"/>
              </a:ext>
            </a:extLst>
          </p:cNvPr>
          <p:cNvSpPr txBox="1"/>
          <p:nvPr/>
        </p:nvSpPr>
        <p:spPr>
          <a:xfrm>
            <a:off x="1591399" y="4869180"/>
            <a:ext cx="3168396" cy="320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>
                <a:solidFill>
                  <a:schemeClr val="lt1"/>
                </a:solidFill>
                <a:latin typeface="나눔스퀘어_ac Bold"/>
                <a:ea typeface="나눔스퀘어_ac Bold"/>
              </a:rPr>
              <a:t>05.20.2025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880A1-481D-02C9-8764-D78B65519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FBECF27-961A-4D5A-13FA-9736E4B3E86B}"/>
              </a:ext>
            </a:extLst>
          </p:cNvPr>
          <p:cNvSpPr txBox="1"/>
          <p:nvPr/>
        </p:nvSpPr>
        <p:spPr>
          <a:xfrm>
            <a:off x="484702" y="392049"/>
            <a:ext cx="8451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01.</a:t>
            </a:r>
            <a:r>
              <a:rPr lang="ko-KR" altLang="en-US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 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DA1F8-263E-758C-6810-CA0DB882D942}"/>
              </a:ext>
            </a:extLst>
          </p:cNvPr>
          <p:cNvSpPr txBox="1"/>
          <p:nvPr/>
        </p:nvSpPr>
        <p:spPr>
          <a:xfrm>
            <a:off x="472329" y="67013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rgbClr val="A9AAAA"/>
                </a:solidFill>
                <a:latin typeface="나눔스퀘어_ac Bold"/>
                <a:ea typeface="나눔스퀘어_ac Bold"/>
              </a:rPr>
              <a:t>필요성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5F2A75-7AAF-8771-C078-CDE394945B46}"/>
              </a:ext>
            </a:extLst>
          </p:cNvPr>
          <p:cNvSpPr txBox="1"/>
          <p:nvPr/>
        </p:nvSpPr>
        <p:spPr>
          <a:xfrm>
            <a:off x="9124299" y="392049"/>
            <a:ext cx="1832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ICT </a:t>
            </a:r>
            <a:r>
              <a:rPr lang="ko-KR" altLang="en-US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캡스톤 디자인 최종 발표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858CC9-3244-8927-344C-24C6C5D15C7D}"/>
              </a:ext>
            </a:extLst>
          </p:cNvPr>
          <p:cNvSpPr/>
          <p:nvPr/>
        </p:nvSpPr>
        <p:spPr>
          <a:xfrm>
            <a:off x="439255" y="392049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AA592DD-9501-DC22-2EFF-8BFBDEC04F62}"/>
              </a:ext>
            </a:extLst>
          </p:cNvPr>
          <p:cNvSpPr/>
          <p:nvPr/>
        </p:nvSpPr>
        <p:spPr>
          <a:xfrm>
            <a:off x="1447381" y="2060829"/>
            <a:ext cx="2340292" cy="2340292"/>
          </a:xfrm>
          <a:prstGeom prst="ellipse">
            <a:avLst/>
          </a:prstGeom>
          <a:noFill/>
          <a:ln w="76200">
            <a:solidFill>
              <a:srgbClr val="B7C1CD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4BC56F-D24E-8CD5-C6CC-D8DE7512B0E5}"/>
              </a:ext>
            </a:extLst>
          </p:cNvPr>
          <p:cNvSpPr/>
          <p:nvPr/>
        </p:nvSpPr>
        <p:spPr>
          <a:xfrm>
            <a:off x="2138927" y="1815667"/>
            <a:ext cx="957198" cy="6052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6085E9-ED5E-F7A1-B6CA-3A4E8439EF96}"/>
              </a:ext>
            </a:extLst>
          </p:cNvPr>
          <p:cNvSpPr txBox="1"/>
          <p:nvPr/>
        </p:nvSpPr>
        <p:spPr>
          <a:xfrm>
            <a:off x="2347752" y="1917160"/>
            <a:ext cx="485089" cy="414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100">
                <a:solidFill>
                  <a:srgbClr val="0F3158"/>
                </a:solidFill>
                <a:latin typeface="-윤고딕360"/>
                <a:ea typeface="-윤고딕360"/>
              </a:rPr>
              <a:t>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C3508-4C60-DA2E-C812-020E3D03A66D}"/>
              </a:ext>
            </a:extLst>
          </p:cNvPr>
          <p:cNvSpPr txBox="1"/>
          <p:nvPr/>
        </p:nvSpPr>
        <p:spPr>
          <a:xfrm>
            <a:off x="2002117" y="3068955"/>
            <a:ext cx="1230820" cy="30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50">
                <a:solidFill>
                  <a:srgbClr val="808080"/>
                </a:solidFill>
                <a:latin typeface="나눔스퀘어 Bold"/>
                <a:ea typeface="나눔스퀘어 Bold"/>
              </a:rPr>
              <a:t>시장</a:t>
            </a:r>
            <a:endParaRPr lang="ko-KR" altLang="ko-KR" sz="1350">
              <a:solidFill>
                <a:srgbClr val="808080"/>
              </a:solidFill>
              <a:latin typeface="나눔스퀘어 Bold"/>
              <a:ea typeface="나눔스퀘어 Bold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FD961C1-563F-39F7-209F-A9C395F13107}"/>
              </a:ext>
            </a:extLst>
          </p:cNvPr>
          <p:cNvSpPr/>
          <p:nvPr/>
        </p:nvSpPr>
        <p:spPr>
          <a:xfrm>
            <a:off x="7280110" y="2060829"/>
            <a:ext cx="2340292" cy="2340292"/>
          </a:xfrm>
          <a:prstGeom prst="ellipse">
            <a:avLst/>
          </a:prstGeom>
          <a:noFill/>
          <a:ln w="76200">
            <a:solidFill>
              <a:srgbClr val="B7C1CD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1AD35B-E736-AB02-F819-1DD6CB5BCEBF}"/>
              </a:ext>
            </a:extLst>
          </p:cNvPr>
          <p:cNvSpPr/>
          <p:nvPr/>
        </p:nvSpPr>
        <p:spPr>
          <a:xfrm>
            <a:off x="7971657" y="1815667"/>
            <a:ext cx="957198" cy="6052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666B90-F62D-27A3-3C37-3319F36C7B97}"/>
              </a:ext>
            </a:extLst>
          </p:cNvPr>
          <p:cNvSpPr txBox="1"/>
          <p:nvPr/>
        </p:nvSpPr>
        <p:spPr>
          <a:xfrm>
            <a:off x="8207712" y="1916811"/>
            <a:ext cx="485088" cy="414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100">
                <a:solidFill>
                  <a:srgbClr val="0F3158"/>
                </a:solidFill>
                <a:latin typeface="-윤고딕360"/>
                <a:ea typeface="-윤고딕360"/>
              </a:rPr>
              <a:t>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7F08B1-ABEA-C50A-EC3E-4999D9DF1D64}"/>
              </a:ext>
            </a:extLst>
          </p:cNvPr>
          <p:cNvSpPr txBox="1"/>
          <p:nvPr/>
        </p:nvSpPr>
        <p:spPr>
          <a:xfrm>
            <a:off x="7755283" y="2977059"/>
            <a:ext cx="138994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50">
                <a:solidFill>
                  <a:srgbClr val="808080"/>
                </a:solidFill>
                <a:latin typeface="나눔스퀘어 Bold"/>
                <a:ea typeface="나눔스퀘어 Bold"/>
              </a:rPr>
              <a:t>기존 솔루션의 한계</a:t>
            </a:r>
            <a:endParaRPr lang="ko-KR" altLang="ko-KR" sz="1350">
              <a:solidFill>
                <a:srgbClr val="808080"/>
              </a:solidFill>
              <a:latin typeface="나눔스퀘어 Bold"/>
              <a:ea typeface="나눔스퀘어 Bold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358FCC6-51DF-A4C7-B549-62EAA79959D8}"/>
              </a:ext>
            </a:extLst>
          </p:cNvPr>
          <p:cNvSpPr/>
          <p:nvPr/>
        </p:nvSpPr>
        <p:spPr>
          <a:xfrm>
            <a:off x="4381748" y="2060829"/>
            <a:ext cx="2340292" cy="2340292"/>
          </a:xfrm>
          <a:prstGeom prst="ellipse">
            <a:avLst/>
          </a:prstGeom>
          <a:noFill/>
          <a:ln w="76200">
            <a:solidFill>
              <a:srgbClr val="B7C1CD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371DD7-EB9F-8783-6CC5-823F05887078}"/>
              </a:ext>
            </a:extLst>
          </p:cNvPr>
          <p:cNvSpPr/>
          <p:nvPr/>
        </p:nvSpPr>
        <p:spPr>
          <a:xfrm>
            <a:off x="5073295" y="1815667"/>
            <a:ext cx="957198" cy="6052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F5A123-4BD1-E623-A865-52650B5A22BD}"/>
              </a:ext>
            </a:extLst>
          </p:cNvPr>
          <p:cNvSpPr txBox="1"/>
          <p:nvPr/>
        </p:nvSpPr>
        <p:spPr>
          <a:xfrm>
            <a:off x="5309349" y="1916811"/>
            <a:ext cx="485089" cy="414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100">
                <a:solidFill>
                  <a:srgbClr val="0F3158"/>
                </a:solidFill>
                <a:latin typeface="-윤고딕360"/>
                <a:ea typeface="-윤고딕360"/>
              </a:rPr>
              <a:t>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BF29F9-900D-F7A5-EC48-758C5B9898AD}"/>
              </a:ext>
            </a:extLst>
          </p:cNvPr>
          <p:cNvSpPr txBox="1"/>
          <p:nvPr/>
        </p:nvSpPr>
        <p:spPr>
          <a:xfrm>
            <a:off x="4852789" y="2965534"/>
            <a:ext cx="140790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50">
                <a:solidFill>
                  <a:srgbClr val="808080"/>
                </a:solidFill>
                <a:latin typeface="나눔스퀘어 Bold"/>
                <a:ea typeface="나눔스퀘어 Bold"/>
              </a:rPr>
              <a:t>운용 시 </a:t>
            </a:r>
            <a:endParaRPr lang="en-US" altLang="ko-KR" sz="1350">
              <a:solidFill>
                <a:srgbClr val="808080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 sz="1350">
                <a:solidFill>
                  <a:srgbClr val="808080"/>
                </a:solidFill>
                <a:latin typeface="나눔스퀘어 Bold"/>
                <a:ea typeface="나눔스퀘어 Bold"/>
              </a:rPr>
              <a:t>애로사항</a:t>
            </a:r>
            <a:endParaRPr lang="ko-KR" altLang="ko-KR" sz="1350">
              <a:solidFill>
                <a:srgbClr val="808080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154547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9A44C-DA87-2D63-CD48-2423BE7C8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5618995-C31C-BD3B-63FB-C65C2F88F2A0}"/>
              </a:ext>
            </a:extLst>
          </p:cNvPr>
          <p:cNvSpPr txBox="1"/>
          <p:nvPr/>
        </p:nvSpPr>
        <p:spPr>
          <a:xfrm>
            <a:off x="9124299" y="392049"/>
            <a:ext cx="1832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ICT </a:t>
            </a:r>
            <a:r>
              <a:rPr lang="ko-KR" altLang="en-US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캡스톤 디자인 최종 발표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E6A917-B65A-81EA-0CB2-CD821CC5318F}"/>
              </a:ext>
            </a:extLst>
          </p:cNvPr>
          <p:cNvSpPr/>
          <p:nvPr/>
        </p:nvSpPr>
        <p:spPr>
          <a:xfrm>
            <a:off x="1130801" y="1311578"/>
            <a:ext cx="957198" cy="6052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6F8D663-5187-D99F-787A-5ED50059A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49" y="1199722"/>
            <a:ext cx="7094302" cy="5071499"/>
          </a:xfrm>
          <a:prstGeom prst="rect">
            <a:avLst/>
          </a:prstGeom>
        </p:spPr>
      </p:pic>
      <p:pic>
        <p:nvPicPr>
          <p:cNvPr id="1026" name="Picture 2" descr="그래픽] 국내 드론 수 추이 | 연합뉴스">
            <a:extLst>
              <a:ext uri="{FF2B5EF4-FFF2-40B4-BE49-F238E27FC236}">
                <a16:creationId xmlns:a16="http://schemas.microsoft.com/office/drawing/2014/main" id="{93D85D49-1E57-11FC-36D2-7CC3DB77A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018" y="702712"/>
            <a:ext cx="2837709" cy="263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F98B35F-CDA9-1CD7-7121-2B18E1B5201A}"/>
              </a:ext>
            </a:extLst>
          </p:cNvPr>
          <p:cNvSpPr/>
          <p:nvPr/>
        </p:nvSpPr>
        <p:spPr>
          <a:xfrm>
            <a:off x="1197563" y="2485136"/>
            <a:ext cx="1906378" cy="13759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1BC5073-9096-05B4-26FE-9AA8F4B9AADC}"/>
              </a:ext>
            </a:extLst>
          </p:cNvPr>
          <p:cNvSpPr/>
          <p:nvPr/>
        </p:nvSpPr>
        <p:spPr>
          <a:xfrm>
            <a:off x="5768311" y="2492870"/>
            <a:ext cx="788129" cy="12961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1028" name="Picture 4" descr="여름방학 드론 국가자격증 취득하고 취업준비 : 네이버 블로그">
            <a:extLst>
              <a:ext uri="{FF2B5EF4-FFF2-40B4-BE49-F238E27FC236}">
                <a16:creationId xmlns:a16="http://schemas.microsoft.com/office/drawing/2014/main" id="{78481E95-710E-F3A9-B6E3-78BCDBE91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511" y="3105331"/>
            <a:ext cx="3600500" cy="353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D42A80-7268-D75D-E4A1-91438231C3EB}"/>
              </a:ext>
            </a:extLst>
          </p:cNvPr>
          <p:cNvSpPr txBox="1"/>
          <p:nvPr/>
        </p:nvSpPr>
        <p:spPr>
          <a:xfrm>
            <a:off x="484702" y="392049"/>
            <a:ext cx="8451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01.</a:t>
            </a:r>
            <a:r>
              <a:rPr lang="ko-KR" altLang="en-US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4369F-9DDD-4DBD-3F48-47C0FB2AC8FD}"/>
              </a:ext>
            </a:extLst>
          </p:cNvPr>
          <p:cNvSpPr txBox="1"/>
          <p:nvPr/>
        </p:nvSpPr>
        <p:spPr>
          <a:xfrm>
            <a:off x="472329" y="67013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rgbClr val="A9AAAA"/>
                </a:solidFill>
                <a:latin typeface="나눔스퀘어_ac Bold"/>
                <a:ea typeface="나눔스퀘어_ac Bold"/>
              </a:rPr>
              <a:t>필요성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47D06C-4855-6354-4F38-6F726F109648}"/>
              </a:ext>
            </a:extLst>
          </p:cNvPr>
          <p:cNvSpPr/>
          <p:nvPr/>
        </p:nvSpPr>
        <p:spPr>
          <a:xfrm>
            <a:off x="439255" y="392049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4434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EAB3A-CB2D-C422-0BC0-850C70655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드론사고로 704건 보험금 받았는데..국토부는 11건만 파악 - 파이낸셜뉴스">
            <a:extLst>
              <a:ext uri="{FF2B5EF4-FFF2-40B4-BE49-F238E27FC236}">
                <a16:creationId xmlns:a16="http://schemas.microsoft.com/office/drawing/2014/main" id="{BFFE9615-4A49-7A81-81A5-EA3E61D87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55" y="1258775"/>
            <a:ext cx="542925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CA6464-3F21-B9E2-93BF-7201137BD030}"/>
              </a:ext>
            </a:extLst>
          </p:cNvPr>
          <p:cNvSpPr txBox="1"/>
          <p:nvPr/>
        </p:nvSpPr>
        <p:spPr>
          <a:xfrm>
            <a:off x="9124299" y="392049"/>
            <a:ext cx="1832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ICT </a:t>
            </a:r>
            <a:r>
              <a:rPr lang="ko-KR" altLang="en-US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캡스톤 디자인 최종 발표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4BEB39-F3C4-4D4D-59EE-AA188E471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141" y="2747332"/>
            <a:ext cx="3231238" cy="24099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D2E52B-96B1-8856-791B-0EA2C2A25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264" y="2734101"/>
            <a:ext cx="3377084" cy="27245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4E52B9-1ADD-A750-0FE9-623792A6F1F2}"/>
              </a:ext>
            </a:extLst>
          </p:cNvPr>
          <p:cNvSpPr txBox="1"/>
          <p:nvPr/>
        </p:nvSpPr>
        <p:spPr>
          <a:xfrm>
            <a:off x="4628854" y="5187498"/>
            <a:ext cx="2007343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출처 </a:t>
            </a:r>
            <a:r>
              <a:rPr lang="en-US" altLang="ko-KR" sz="1400" b="1"/>
              <a:t>– </a:t>
            </a:r>
            <a:r>
              <a:rPr lang="ko-KR" altLang="en-US" sz="1400" b="1"/>
              <a:t>드론플레이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B5B3AA-B184-BCD8-A88E-67CDE441C8A5}"/>
              </a:ext>
            </a:extLst>
          </p:cNvPr>
          <p:cNvSpPr txBox="1"/>
          <p:nvPr/>
        </p:nvSpPr>
        <p:spPr>
          <a:xfrm>
            <a:off x="484702" y="392049"/>
            <a:ext cx="8451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01.</a:t>
            </a:r>
            <a:r>
              <a:rPr lang="ko-KR" altLang="en-US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003956-2FA3-A6DE-148B-1CC4A9CBEFD1}"/>
              </a:ext>
            </a:extLst>
          </p:cNvPr>
          <p:cNvSpPr txBox="1"/>
          <p:nvPr/>
        </p:nvSpPr>
        <p:spPr>
          <a:xfrm>
            <a:off x="472329" y="67013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rgbClr val="A9AAAA"/>
                </a:solidFill>
                <a:latin typeface="나눔스퀘어_ac Bold"/>
                <a:ea typeface="나눔스퀘어_ac Bold"/>
              </a:rPr>
              <a:t>필요성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89C08C-077B-5280-9F66-6A3433075228}"/>
              </a:ext>
            </a:extLst>
          </p:cNvPr>
          <p:cNvSpPr/>
          <p:nvPr/>
        </p:nvSpPr>
        <p:spPr>
          <a:xfrm>
            <a:off x="439255" y="392049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90425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00197-607E-AAFE-AD41-760052AFE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DD33B6F-7C6B-CB59-408C-FED061284E4C}"/>
              </a:ext>
            </a:extLst>
          </p:cNvPr>
          <p:cNvSpPr/>
          <p:nvPr/>
        </p:nvSpPr>
        <p:spPr>
          <a:xfrm>
            <a:off x="-64808" y="-27432"/>
            <a:ext cx="11197400" cy="6912864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2CBDD-E2A6-296C-E7FB-8637CB3E86EF}"/>
              </a:ext>
            </a:extLst>
          </p:cNvPr>
          <p:cNvSpPr txBox="1"/>
          <p:nvPr/>
        </p:nvSpPr>
        <p:spPr>
          <a:xfrm>
            <a:off x="4613582" y="3107436"/>
            <a:ext cx="1880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6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02. </a:t>
            </a:r>
            <a:r>
              <a:rPr lang="ko-KR" altLang="en-US" sz="36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개발</a:t>
            </a:r>
            <a:endParaRPr lang="en-US" altLang="ko-KR" sz="36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97358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09115-7C74-1FC9-5F84-775C77137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3EB0C4-8DE2-5779-A6F4-A79F710A5750}"/>
              </a:ext>
            </a:extLst>
          </p:cNvPr>
          <p:cNvSpPr txBox="1"/>
          <p:nvPr/>
        </p:nvSpPr>
        <p:spPr>
          <a:xfrm>
            <a:off x="491722" y="670130"/>
            <a:ext cx="13163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rgbClr val="A9AAAA"/>
                </a:solidFill>
                <a:latin typeface="나눔스퀘어_ac Bold"/>
                <a:ea typeface="나눔스퀘어_ac Bold"/>
              </a:rPr>
              <a:t>아이디어 구체화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E149F7-C256-FBF3-FA09-E40E61164088}"/>
              </a:ext>
            </a:extLst>
          </p:cNvPr>
          <p:cNvSpPr txBox="1"/>
          <p:nvPr/>
        </p:nvSpPr>
        <p:spPr>
          <a:xfrm>
            <a:off x="9124299" y="392049"/>
            <a:ext cx="1832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ICT </a:t>
            </a:r>
            <a:r>
              <a:rPr lang="ko-KR" altLang="en-US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캡스톤 디자인 최종 발표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4854EF-50B2-428C-642D-F02B78C8F6BC}"/>
              </a:ext>
            </a:extLst>
          </p:cNvPr>
          <p:cNvSpPr/>
          <p:nvPr/>
        </p:nvSpPr>
        <p:spPr>
          <a:xfrm>
            <a:off x="439255" y="392049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17CA6-5A1F-340E-4426-7825BE8C32CD}"/>
              </a:ext>
            </a:extLst>
          </p:cNvPr>
          <p:cNvSpPr txBox="1"/>
          <p:nvPr/>
        </p:nvSpPr>
        <p:spPr>
          <a:xfrm>
            <a:off x="2311831" y="5268389"/>
            <a:ext cx="828956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00"/>
              <a:t>Before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C3B61F-2696-B4CE-5E3A-C8258A60395E}"/>
              </a:ext>
            </a:extLst>
          </p:cNvPr>
          <p:cNvSpPr/>
          <p:nvPr/>
        </p:nvSpPr>
        <p:spPr>
          <a:xfrm>
            <a:off x="439255" y="1268700"/>
            <a:ext cx="4752976" cy="381653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3CDBC0-BF41-F0F4-DA37-F7AE147E89D8}"/>
              </a:ext>
            </a:extLst>
          </p:cNvPr>
          <p:cNvSpPr/>
          <p:nvPr/>
        </p:nvSpPr>
        <p:spPr>
          <a:xfrm>
            <a:off x="5457454" y="1268700"/>
            <a:ext cx="5423883" cy="381653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1028" name="Picture 4" descr="드론 아이콘입니다. 단색 스타일 디자인입니다. UI. 픽셀 완벽한 간단한 픽토그램 드론 아이콘입니다. 웹 디자인, 앱, 소프트웨어,  인쇄 사용. 로열티 무료 사진, 그림, 이미지 그리고 스톡포토그래피. Image 108435726">
            <a:extLst>
              <a:ext uri="{FF2B5EF4-FFF2-40B4-BE49-F238E27FC236}">
                <a16:creationId xmlns:a16="http://schemas.microsoft.com/office/drawing/2014/main" id="{DB867A69-4F9C-4C96-D2C1-6A01915C2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87" y="1484730"/>
            <a:ext cx="1152160" cy="11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노트북 - 무료 컴퓨터개 아이콘">
            <a:extLst>
              <a:ext uri="{FF2B5EF4-FFF2-40B4-BE49-F238E27FC236}">
                <a16:creationId xmlns:a16="http://schemas.microsoft.com/office/drawing/2014/main" id="{5A0E48CE-5895-59EE-CFD5-76566E149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66" y="3789050"/>
            <a:ext cx="823830" cy="82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093F987-DA71-918C-29A7-FD426C8922BF}"/>
              </a:ext>
            </a:extLst>
          </p:cNvPr>
          <p:cNvCxnSpPr>
            <a:cxnSpLocks/>
          </p:cNvCxnSpPr>
          <p:nvPr/>
        </p:nvCxnSpPr>
        <p:spPr>
          <a:xfrm>
            <a:off x="1232073" y="2780910"/>
            <a:ext cx="0" cy="95649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DBADAB3A-EEF5-5A30-E42D-8F269D663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60" y="4211980"/>
            <a:ext cx="495153" cy="346607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20B222A-CC0E-8260-1267-E8CE9554CA0C}"/>
              </a:ext>
            </a:extLst>
          </p:cNvPr>
          <p:cNvCxnSpPr>
            <a:cxnSpLocks/>
          </p:cNvCxnSpPr>
          <p:nvPr/>
        </p:nvCxnSpPr>
        <p:spPr>
          <a:xfrm>
            <a:off x="1566907" y="4359698"/>
            <a:ext cx="606147" cy="54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Gps 표시 - 무료 표지판개 아이콘">
            <a:extLst>
              <a:ext uri="{FF2B5EF4-FFF2-40B4-BE49-F238E27FC236}">
                <a16:creationId xmlns:a16="http://schemas.microsoft.com/office/drawing/2014/main" id="{2923347B-8E6F-5EA0-F001-A4EE7C67A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287" y="3090648"/>
            <a:ext cx="576080" cy="5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헬기 착륙장 - 무료 수송개 아이콘">
            <a:extLst>
              <a:ext uri="{FF2B5EF4-FFF2-40B4-BE49-F238E27FC236}">
                <a16:creationId xmlns:a16="http://schemas.microsoft.com/office/drawing/2014/main" id="{5899495F-8609-9F82-30BD-E2E1A59D6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920" y="3794975"/>
            <a:ext cx="935111" cy="93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드론 아이콘입니다. 단색 스타일 디자인입니다. UI. 픽셀 완벽한 간단한 픽토그램 드론 아이콘입니다. 웹 디자인, 앱, 소프트웨어,  인쇄 사용. 로열티 무료 사진, 그림, 이미지 그리고 스톡포토그래피. Image 108435726">
            <a:extLst>
              <a:ext uri="{FF2B5EF4-FFF2-40B4-BE49-F238E27FC236}">
                <a16:creationId xmlns:a16="http://schemas.microsoft.com/office/drawing/2014/main" id="{D80A821D-C762-0767-0CE2-13FF32CDE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069" y="1448725"/>
            <a:ext cx="1152160" cy="11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노트북 - 무료 컴퓨터개 아이콘">
            <a:extLst>
              <a:ext uri="{FF2B5EF4-FFF2-40B4-BE49-F238E27FC236}">
                <a16:creationId xmlns:a16="http://schemas.microsoft.com/office/drawing/2014/main" id="{75D458FE-68A0-2953-3BB3-60F6F5DEC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234" y="3789050"/>
            <a:ext cx="823830" cy="82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7F5D676-2CDE-9E4C-950E-B5867041C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628" y="4211980"/>
            <a:ext cx="495153" cy="346607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EAC61C9-BB1A-4B8D-EA77-285B0CB5B570}"/>
              </a:ext>
            </a:extLst>
          </p:cNvPr>
          <p:cNvCxnSpPr>
            <a:cxnSpLocks/>
          </p:cNvCxnSpPr>
          <p:nvPr/>
        </p:nvCxnSpPr>
        <p:spPr>
          <a:xfrm>
            <a:off x="6484375" y="4359698"/>
            <a:ext cx="606147" cy="54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14" descr="헬기 착륙장 - 무료 수송개 아이콘">
            <a:extLst>
              <a:ext uri="{FF2B5EF4-FFF2-40B4-BE49-F238E27FC236}">
                <a16:creationId xmlns:a16="http://schemas.microsoft.com/office/drawing/2014/main" id="{9CFD5EBD-EBAE-A68D-38DD-EF14C71E0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020" y="3702391"/>
            <a:ext cx="935111" cy="93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카메라 - 다운로드 무료 아이콘">
            <a:extLst>
              <a:ext uri="{FF2B5EF4-FFF2-40B4-BE49-F238E27FC236}">
                <a16:creationId xmlns:a16="http://schemas.microsoft.com/office/drawing/2014/main" id="{102EC802-6AAD-C9BE-08FE-E2DAE3E5D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656" y="3765301"/>
            <a:ext cx="793286" cy="79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DDBF570-AA63-DA7D-25FF-BFEECCA6A41C}"/>
              </a:ext>
            </a:extLst>
          </p:cNvPr>
          <p:cNvSpPr txBox="1"/>
          <p:nvPr/>
        </p:nvSpPr>
        <p:spPr>
          <a:xfrm>
            <a:off x="7963777" y="5268389"/>
            <a:ext cx="828956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/>
              <a:t>After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A4344-5734-017D-FA06-6013D31DDF4A}"/>
              </a:ext>
            </a:extLst>
          </p:cNvPr>
          <p:cNvSpPr txBox="1"/>
          <p:nvPr/>
        </p:nvSpPr>
        <p:spPr>
          <a:xfrm>
            <a:off x="488186" y="392049"/>
            <a:ext cx="9076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02.</a:t>
            </a:r>
            <a:r>
              <a:rPr lang="ko-KR" altLang="en-US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 개발 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F7625BE-6706-D973-3421-D4001C3C731B}"/>
              </a:ext>
            </a:extLst>
          </p:cNvPr>
          <p:cNvCxnSpPr>
            <a:cxnSpLocks/>
          </p:cNvCxnSpPr>
          <p:nvPr/>
        </p:nvCxnSpPr>
        <p:spPr>
          <a:xfrm>
            <a:off x="1924161" y="2310129"/>
            <a:ext cx="963750" cy="75882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흰색 바탕에 모션 센서 아이콘, 편물, 픽토그램, 글로벌 PNG, 일러스트 및 벡터 에 대한 무료 다운로드 - Pngtree">
            <a:extLst>
              <a:ext uri="{FF2B5EF4-FFF2-40B4-BE49-F238E27FC236}">
                <a16:creationId xmlns:a16="http://schemas.microsoft.com/office/drawing/2014/main" id="{FDA80CCE-7108-3011-D830-7F2689AC1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698" y="2962400"/>
            <a:ext cx="832575" cy="83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R 코드 - 위키백과, 우리 모두의 백과사전">
            <a:extLst>
              <a:ext uri="{FF2B5EF4-FFF2-40B4-BE49-F238E27FC236}">
                <a16:creationId xmlns:a16="http://schemas.microsoft.com/office/drawing/2014/main" id="{97B5E48A-2940-0E69-5D7E-22DF24750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709" y="3116568"/>
            <a:ext cx="536566" cy="53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5719BD5-3306-D66E-C43A-77A36BA41438}"/>
              </a:ext>
            </a:extLst>
          </p:cNvPr>
          <p:cNvCxnSpPr>
            <a:cxnSpLocks/>
          </p:cNvCxnSpPr>
          <p:nvPr/>
        </p:nvCxnSpPr>
        <p:spPr>
          <a:xfrm>
            <a:off x="6128361" y="2780910"/>
            <a:ext cx="0" cy="95649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46F0C5-EBFF-5560-A141-F920549EBEE3}"/>
              </a:ext>
            </a:extLst>
          </p:cNvPr>
          <p:cNvCxnSpPr>
            <a:cxnSpLocks/>
          </p:cNvCxnSpPr>
          <p:nvPr/>
        </p:nvCxnSpPr>
        <p:spPr>
          <a:xfrm>
            <a:off x="6908126" y="2310129"/>
            <a:ext cx="876465" cy="75882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51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B908A-3EE3-0489-CDD0-D4E10E901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45906F2-34CB-D359-E67C-3D517B27A91E}"/>
              </a:ext>
            </a:extLst>
          </p:cNvPr>
          <p:cNvSpPr txBox="1"/>
          <p:nvPr/>
        </p:nvSpPr>
        <p:spPr>
          <a:xfrm>
            <a:off x="9124299" y="392049"/>
            <a:ext cx="1832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ICT </a:t>
            </a:r>
            <a:r>
              <a:rPr lang="ko-KR" altLang="en-US" sz="10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캡스톤 디자인 최종 발표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0204F4E-41F4-4AF3-763B-77735873889D}"/>
              </a:ext>
            </a:extLst>
          </p:cNvPr>
          <p:cNvSpPr/>
          <p:nvPr/>
        </p:nvSpPr>
        <p:spPr>
          <a:xfrm>
            <a:off x="3887591" y="1628750"/>
            <a:ext cx="1898866" cy="78501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ln w="0"/>
                <a:solidFill>
                  <a:schemeClr val="tx1"/>
                </a:solidFill>
              </a:rPr>
              <a:t>Drone</a:t>
            </a:r>
            <a:endParaRPr lang="ko-KR" altLang="en-US" sz="2800" b="1">
              <a:ln w="0"/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0ED6041-CF84-C6DB-864D-82D39E348393}"/>
              </a:ext>
            </a:extLst>
          </p:cNvPr>
          <p:cNvSpPr/>
          <p:nvPr/>
        </p:nvSpPr>
        <p:spPr>
          <a:xfrm>
            <a:off x="839127" y="3940367"/>
            <a:ext cx="1898866" cy="85101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ln w="0"/>
                <a:solidFill>
                  <a:schemeClr val="tx1"/>
                </a:solidFill>
              </a:rPr>
              <a:t>PC</a:t>
            </a:r>
            <a:endParaRPr lang="ko-KR" altLang="en-US" sz="2800" b="1">
              <a:ln w="0"/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EBEF946-7DDB-D763-A419-5DB0836A4E98}"/>
              </a:ext>
            </a:extLst>
          </p:cNvPr>
          <p:cNvSpPr/>
          <p:nvPr/>
        </p:nvSpPr>
        <p:spPr>
          <a:xfrm>
            <a:off x="2992478" y="3931874"/>
            <a:ext cx="1898866" cy="851015"/>
          </a:xfrm>
          <a:prstGeom prst="round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ln w="0"/>
                <a:solidFill>
                  <a:schemeClr val="tx1"/>
                </a:solidFill>
              </a:rPr>
              <a:t>Joystick</a:t>
            </a:r>
            <a:endParaRPr lang="ko-KR" altLang="en-US" sz="2800" b="1">
              <a:ln w="0"/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20AFFCB-5CA0-DE98-FDDA-D526C83F1B6A}"/>
              </a:ext>
            </a:extLst>
          </p:cNvPr>
          <p:cNvSpPr/>
          <p:nvPr/>
        </p:nvSpPr>
        <p:spPr>
          <a:xfrm>
            <a:off x="6226970" y="3429001"/>
            <a:ext cx="4149981" cy="15849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ln w="0"/>
                <a:solidFill>
                  <a:schemeClr val="tx1"/>
                </a:solidFill>
              </a:rPr>
              <a:t>Precision Landing</a:t>
            </a:r>
          </a:p>
          <a:p>
            <a:pPr algn="ctr"/>
            <a:r>
              <a:rPr lang="en-US" altLang="ko-KR" sz="2800" b="1">
                <a:ln w="0"/>
                <a:solidFill>
                  <a:schemeClr val="tx1"/>
                </a:solidFill>
              </a:rPr>
              <a:t>Station </a:t>
            </a:r>
          </a:p>
          <a:p>
            <a:pPr algn="ctr"/>
            <a:r>
              <a:rPr lang="en-US" altLang="ko-KR" sz="2800" b="1">
                <a:ln w="0"/>
                <a:solidFill>
                  <a:schemeClr val="tx1"/>
                </a:solidFill>
              </a:rPr>
              <a:t>(</a:t>
            </a:r>
            <a:r>
              <a:rPr lang="ko-KR" altLang="en-US" sz="2800" b="1">
                <a:ln w="0"/>
                <a:solidFill>
                  <a:schemeClr val="tx1"/>
                </a:solidFill>
              </a:rPr>
              <a:t>정밀 착륙 유도 장치</a:t>
            </a:r>
            <a:r>
              <a:rPr lang="en-US" altLang="ko-KR" sz="2800" b="1">
                <a:ln w="0"/>
                <a:solidFill>
                  <a:schemeClr val="tx1"/>
                </a:solidFill>
              </a:rPr>
              <a:t>)</a:t>
            </a:r>
            <a:endParaRPr lang="ko-KR" altLang="en-US" sz="2800" b="1">
              <a:ln w="0"/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ABE563-3FF3-3A34-5277-45A3B3E559F7}"/>
              </a:ext>
            </a:extLst>
          </p:cNvPr>
          <p:cNvSpPr txBox="1"/>
          <p:nvPr/>
        </p:nvSpPr>
        <p:spPr>
          <a:xfrm>
            <a:off x="491722" y="670130"/>
            <a:ext cx="13163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rgbClr val="A9AAAA"/>
                </a:solidFill>
                <a:latin typeface="나눔스퀘어_ac Bold"/>
                <a:ea typeface="나눔스퀘어_ac Bold"/>
              </a:rPr>
              <a:t>아이디어 구체화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D5CFE7-5CC7-0855-843D-A714E1CC4FC8}"/>
              </a:ext>
            </a:extLst>
          </p:cNvPr>
          <p:cNvSpPr/>
          <p:nvPr/>
        </p:nvSpPr>
        <p:spPr>
          <a:xfrm>
            <a:off x="439255" y="392049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FCEBF1-F979-C8D7-BCAD-B475527DC5C8}"/>
              </a:ext>
            </a:extLst>
          </p:cNvPr>
          <p:cNvSpPr txBox="1"/>
          <p:nvPr/>
        </p:nvSpPr>
        <p:spPr>
          <a:xfrm>
            <a:off x="488186" y="392049"/>
            <a:ext cx="9076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02.</a:t>
            </a:r>
            <a:r>
              <a:rPr lang="ko-KR" altLang="en-US" sz="1400">
                <a:solidFill>
                  <a:srgbClr val="0F3158"/>
                </a:solidFill>
                <a:latin typeface="나눔스퀘어_ac ExtraBold"/>
                <a:ea typeface="나눔스퀘어_ac ExtraBold"/>
              </a:rPr>
              <a:t> 개발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082330-A059-5DD5-6057-2CA5FF233D2B}"/>
              </a:ext>
            </a:extLst>
          </p:cNvPr>
          <p:cNvSpPr/>
          <p:nvPr/>
        </p:nvSpPr>
        <p:spPr>
          <a:xfrm>
            <a:off x="488186" y="3429773"/>
            <a:ext cx="5064095" cy="1584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F66D88F-1D88-B5CD-B159-B1EC5C5AE6EF}"/>
              </a:ext>
            </a:extLst>
          </p:cNvPr>
          <p:cNvSpPr/>
          <p:nvPr/>
        </p:nvSpPr>
        <p:spPr>
          <a:xfrm>
            <a:off x="1815817" y="3144380"/>
            <a:ext cx="2418986" cy="5759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ln w="0"/>
                <a:solidFill>
                  <a:schemeClr val="tx1"/>
                </a:solidFill>
              </a:rPr>
              <a:t>GCS (</a:t>
            </a:r>
            <a:r>
              <a:rPr lang="ko-KR" altLang="en-US" sz="2800" b="1">
                <a:ln w="0"/>
                <a:solidFill>
                  <a:schemeClr val="tx1"/>
                </a:solidFill>
              </a:rPr>
              <a:t>조종단</a:t>
            </a:r>
            <a:r>
              <a:rPr lang="en-US" altLang="ko-KR" sz="2800" b="1">
                <a:ln w="0"/>
                <a:solidFill>
                  <a:schemeClr val="tx1"/>
                </a:solidFill>
              </a:rPr>
              <a:t>)</a:t>
            </a:r>
            <a:endParaRPr lang="ko-KR" altLang="en-US" sz="2800" b="1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91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anchor="ctr"/>
      <a:lstStyle>
        <a:defPPr algn="ctr">
          <a:defRPr lang="ko-KR" altLang="en-US">
            <a:noFill/>
          </a:defRPr>
        </a:defPPr>
      </a:lstStyle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</TotalTime>
  <Words>1490</Words>
  <Application>Microsoft Office PowerPoint</Application>
  <PresentationFormat>사용자 지정</PresentationFormat>
  <Paragraphs>607</Paragraphs>
  <Slides>35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6" baseType="lpstr">
      <vt:lpstr>fkGrotesk</vt:lpstr>
      <vt:lpstr>Microsoft YaHei</vt:lpstr>
      <vt:lpstr>나눔스퀘어 Bold</vt:lpstr>
      <vt:lpstr>나눔스퀘어 ExtraBold</vt:lpstr>
      <vt:lpstr>나눔스퀘어_ac Bold</vt:lpstr>
      <vt:lpstr>나눔스퀘어_ac ExtraBold</vt:lpstr>
      <vt:lpstr>맑은 고딕</vt:lpstr>
      <vt:lpstr>-윤고딕360</vt:lpstr>
      <vt:lpstr>함초롬돋움</vt:lpstr>
      <vt:lpstr>Arial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교원 김</cp:lastModifiedBy>
  <cp:revision>103</cp:revision>
  <dcterms:created xsi:type="dcterms:W3CDTF">2020-05-24T06:44:59Z</dcterms:created>
  <dcterms:modified xsi:type="dcterms:W3CDTF">2025-05-27T16:12:04Z</dcterms:modified>
  <cp:version>1000.0000.01</cp:version>
</cp:coreProperties>
</file>